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299" r:id="rId6"/>
    <p:sldId id="329" r:id="rId7"/>
    <p:sldId id="319" r:id="rId8"/>
    <p:sldId id="315" r:id="rId9"/>
    <p:sldId id="310" r:id="rId10"/>
    <p:sldId id="312" r:id="rId11"/>
    <p:sldId id="317" r:id="rId12"/>
    <p:sldId id="340" r:id="rId13"/>
    <p:sldId id="338" r:id="rId14"/>
    <p:sldId id="309" r:id="rId15"/>
    <p:sldId id="313" r:id="rId16"/>
    <p:sldId id="311" r:id="rId17"/>
    <p:sldId id="316" r:id="rId18"/>
    <p:sldId id="334" r:id="rId19"/>
    <p:sldId id="328" r:id="rId20"/>
    <p:sldId id="324" r:id="rId21"/>
    <p:sldId id="342" r:id="rId22"/>
    <p:sldId id="343" r:id="rId23"/>
    <p:sldId id="286" r:id="rId24"/>
    <p:sldId id="332" r:id="rId25"/>
    <p:sldId id="301" r:id="rId26"/>
    <p:sldId id="344" r:id="rId27"/>
    <p:sldId id="320" r:id="rId28"/>
    <p:sldId id="268" r:id="rId29"/>
    <p:sldId id="28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2" d="100"/>
          <a:sy n="72" d="100"/>
        </p:scale>
        <p:origin x="53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CFD49D-868D-484C-A791-BB038B93C7D6}"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241FEF28-CF31-42BA-918A-3A5E8A2E28E5}">
      <dgm:prSet/>
      <dgm:spPr/>
      <dgm:t>
        <a:bodyPr/>
        <a:lstStyle/>
        <a:p>
          <a:r>
            <a:rPr lang="en-US"/>
            <a:t>How many people are living at your home at the time of the Census</a:t>
          </a:r>
        </a:p>
      </dgm:t>
    </dgm:pt>
    <dgm:pt modelId="{D94646AD-3D7D-4FB3-AC2E-E0FEE18544AB}" type="parTrans" cxnId="{4F528CBC-346A-406E-B56A-5D030FD7880F}">
      <dgm:prSet/>
      <dgm:spPr/>
      <dgm:t>
        <a:bodyPr/>
        <a:lstStyle/>
        <a:p>
          <a:endParaRPr lang="en-US"/>
        </a:p>
      </dgm:t>
    </dgm:pt>
    <dgm:pt modelId="{E8AD60B6-615D-47AE-A0F6-6C76A8BB7BDA}" type="sibTrans" cxnId="{4F528CBC-346A-406E-B56A-5D030FD7880F}">
      <dgm:prSet/>
      <dgm:spPr/>
      <dgm:t>
        <a:bodyPr/>
        <a:lstStyle/>
        <a:p>
          <a:endParaRPr lang="en-US"/>
        </a:p>
      </dgm:t>
    </dgm:pt>
    <dgm:pt modelId="{97D99A1C-5FA3-4603-AA5C-EE9668E22643}">
      <dgm:prSet/>
      <dgm:spPr/>
      <dgm:t>
        <a:bodyPr/>
        <a:lstStyle/>
        <a:p>
          <a:r>
            <a:rPr lang="en-US"/>
            <a:t>Age, race, sex of </a:t>
          </a:r>
          <a:r>
            <a:rPr lang="en-US" u="sng"/>
            <a:t>each </a:t>
          </a:r>
          <a:r>
            <a:rPr lang="en-US"/>
            <a:t>person in the household</a:t>
          </a:r>
        </a:p>
      </dgm:t>
    </dgm:pt>
    <dgm:pt modelId="{A387CF00-CA13-44C4-A40B-519BF17F4A46}" type="parTrans" cxnId="{F4FAABC9-9DCC-43EA-98E8-8E080974C79C}">
      <dgm:prSet/>
      <dgm:spPr/>
      <dgm:t>
        <a:bodyPr/>
        <a:lstStyle/>
        <a:p>
          <a:endParaRPr lang="en-US"/>
        </a:p>
      </dgm:t>
    </dgm:pt>
    <dgm:pt modelId="{7D15D77E-AA40-4961-B520-4B74981F0F81}" type="sibTrans" cxnId="{F4FAABC9-9DCC-43EA-98E8-8E080974C79C}">
      <dgm:prSet/>
      <dgm:spPr/>
      <dgm:t>
        <a:bodyPr/>
        <a:lstStyle/>
        <a:p>
          <a:endParaRPr lang="en-US"/>
        </a:p>
      </dgm:t>
    </dgm:pt>
    <dgm:pt modelId="{ACCC75AD-7BDB-4FA1-8511-7E5B4F60DDE9}">
      <dgm:prSet/>
      <dgm:spPr/>
      <dgm:t>
        <a:bodyPr/>
        <a:lstStyle/>
        <a:p>
          <a:r>
            <a:rPr lang="en-US"/>
            <a:t>Whether the home is owned or rented</a:t>
          </a:r>
        </a:p>
      </dgm:t>
    </dgm:pt>
    <dgm:pt modelId="{A33880EA-AF0E-4D71-96D3-77E49B6F959A}" type="parTrans" cxnId="{29EED470-120B-4897-A895-D90747006CDD}">
      <dgm:prSet/>
      <dgm:spPr/>
      <dgm:t>
        <a:bodyPr/>
        <a:lstStyle/>
        <a:p>
          <a:endParaRPr lang="en-US"/>
        </a:p>
      </dgm:t>
    </dgm:pt>
    <dgm:pt modelId="{FDCF89A3-C490-40A7-8248-DF584FF5A908}" type="sibTrans" cxnId="{29EED470-120B-4897-A895-D90747006CDD}">
      <dgm:prSet/>
      <dgm:spPr/>
      <dgm:t>
        <a:bodyPr/>
        <a:lstStyle/>
        <a:p>
          <a:endParaRPr lang="en-US"/>
        </a:p>
      </dgm:t>
    </dgm:pt>
    <dgm:pt modelId="{67041A2C-2CB7-4126-A2E1-A2769D30B91F}">
      <dgm:prSet/>
      <dgm:spPr/>
      <dgm:t>
        <a:bodyPr/>
        <a:lstStyle/>
        <a:p>
          <a:r>
            <a:rPr lang="en-US"/>
            <a:t>Whether a person in the household is of Hispanic, Latino or Spanish origin</a:t>
          </a:r>
        </a:p>
      </dgm:t>
    </dgm:pt>
    <dgm:pt modelId="{B9C8041E-7711-4D63-9A0A-EFD5889B1BAE}" type="parTrans" cxnId="{B6854EBF-C856-48A2-947C-C2A01D4EBCA7}">
      <dgm:prSet/>
      <dgm:spPr/>
      <dgm:t>
        <a:bodyPr/>
        <a:lstStyle/>
        <a:p>
          <a:endParaRPr lang="en-US"/>
        </a:p>
      </dgm:t>
    </dgm:pt>
    <dgm:pt modelId="{8893F079-2B54-4B64-8070-C30A62AD0557}" type="sibTrans" cxnId="{B6854EBF-C856-48A2-947C-C2A01D4EBCA7}">
      <dgm:prSet/>
      <dgm:spPr/>
      <dgm:t>
        <a:bodyPr/>
        <a:lstStyle/>
        <a:p>
          <a:endParaRPr lang="en-US"/>
        </a:p>
      </dgm:t>
    </dgm:pt>
    <dgm:pt modelId="{D25A01FE-B44C-48E2-9EDF-A6F2FE3957B4}">
      <dgm:prSet/>
      <dgm:spPr/>
      <dgm:t>
        <a:bodyPr/>
        <a:lstStyle/>
        <a:p>
          <a:r>
            <a:rPr lang="en-US"/>
            <a:t>The relationship of each person in the household to one central person (usually the person completing the form for the household). </a:t>
          </a:r>
        </a:p>
      </dgm:t>
    </dgm:pt>
    <dgm:pt modelId="{5B4746F6-7B7F-4185-9B5D-20DA9F10989F}" type="parTrans" cxnId="{24A97575-5D87-44EC-A2B0-4983946C9AA2}">
      <dgm:prSet/>
      <dgm:spPr/>
      <dgm:t>
        <a:bodyPr/>
        <a:lstStyle/>
        <a:p>
          <a:endParaRPr lang="en-US"/>
        </a:p>
      </dgm:t>
    </dgm:pt>
    <dgm:pt modelId="{E1118880-F8A3-4003-BB92-2521F6BD303B}" type="sibTrans" cxnId="{24A97575-5D87-44EC-A2B0-4983946C9AA2}">
      <dgm:prSet/>
      <dgm:spPr/>
      <dgm:t>
        <a:bodyPr/>
        <a:lstStyle/>
        <a:p>
          <a:endParaRPr lang="en-US"/>
        </a:p>
      </dgm:t>
    </dgm:pt>
    <dgm:pt modelId="{17C3F9AF-32E0-46F2-94BA-71A88BE3C5B2}" type="pres">
      <dgm:prSet presAssocID="{A3CFD49D-868D-484C-A791-BB038B93C7D6}" presName="outerComposite" presStyleCnt="0">
        <dgm:presLayoutVars>
          <dgm:chMax val="5"/>
          <dgm:dir/>
          <dgm:resizeHandles val="exact"/>
        </dgm:presLayoutVars>
      </dgm:prSet>
      <dgm:spPr/>
    </dgm:pt>
    <dgm:pt modelId="{C6025E4D-E3E6-44B5-A59E-1998B2A39C15}" type="pres">
      <dgm:prSet presAssocID="{A3CFD49D-868D-484C-A791-BB038B93C7D6}" presName="dummyMaxCanvas" presStyleCnt="0">
        <dgm:presLayoutVars/>
      </dgm:prSet>
      <dgm:spPr/>
    </dgm:pt>
    <dgm:pt modelId="{55F3FB6A-0CA3-4F03-80DA-2D678146591C}" type="pres">
      <dgm:prSet presAssocID="{A3CFD49D-868D-484C-A791-BB038B93C7D6}" presName="FiveNodes_1" presStyleLbl="node1" presStyleIdx="0" presStyleCnt="5">
        <dgm:presLayoutVars>
          <dgm:bulletEnabled val="1"/>
        </dgm:presLayoutVars>
      </dgm:prSet>
      <dgm:spPr/>
    </dgm:pt>
    <dgm:pt modelId="{87B5DA50-F2EF-48CC-9C69-95822CE5D091}" type="pres">
      <dgm:prSet presAssocID="{A3CFD49D-868D-484C-A791-BB038B93C7D6}" presName="FiveNodes_2" presStyleLbl="node1" presStyleIdx="1" presStyleCnt="5">
        <dgm:presLayoutVars>
          <dgm:bulletEnabled val="1"/>
        </dgm:presLayoutVars>
      </dgm:prSet>
      <dgm:spPr/>
    </dgm:pt>
    <dgm:pt modelId="{48E1CF81-D380-4793-81CE-F7A8CDB8951F}" type="pres">
      <dgm:prSet presAssocID="{A3CFD49D-868D-484C-A791-BB038B93C7D6}" presName="FiveNodes_3" presStyleLbl="node1" presStyleIdx="2" presStyleCnt="5">
        <dgm:presLayoutVars>
          <dgm:bulletEnabled val="1"/>
        </dgm:presLayoutVars>
      </dgm:prSet>
      <dgm:spPr/>
    </dgm:pt>
    <dgm:pt modelId="{7AA0C57A-CF9B-48E6-9D88-C8F1779FB1E2}" type="pres">
      <dgm:prSet presAssocID="{A3CFD49D-868D-484C-A791-BB038B93C7D6}" presName="FiveNodes_4" presStyleLbl="node1" presStyleIdx="3" presStyleCnt="5">
        <dgm:presLayoutVars>
          <dgm:bulletEnabled val="1"/>
        </dgm:presLayoutVars>
      </dgm:prSet>
      <dgm:spPr/>
    </dgm:pt>
    <dgm:pt modelId="{A2EED8B3-E38D-4B7A-A0F1-D77A5BD9C4DA}" type="pres">
      <dgm:prSet presAssocID="{A3CFD49D-868D-484C-A791-BB038B93C7D6}" presName="FiveNodes_5" presStyleLbl="node1" presStyleIdx="4" presStyleCnt="5">
        <dgm:presLayoutVars>
          <dgm:bulletEnabled val="1"/>
        </dgm:presLayoutVars>
      </dgm:prSet>
      <dgm:spPr/>
    </dgm:pt>
    <dgm:pt modelId="{AC0F8EF9-5364-4B41-B0BC-9B8F6DCB732C}" type="pres">
      <dgm:prSet presAssocID="{A3CFD49D-868D-484C-A791-BB038B93C7D6}" presName="FiveConn_1-2" presStyleLbl="fgAccFollowNode1" presStyleIdx="0" presStyleCnt="4">
        <dgm:presLayoutVars>
          <dgm:bulletEnabled val="1"/>
        </dgm:presLayoutVars>
      </dgm:prSet>
      <dgm:spPr/>
    </dgm:pt>
    <dgm:pt modelId="{7E71A142-469F-4131-BF76-EA3451FE7BA1}" type="pres">
      <dgm:prSet presAssocID="{A3CFD49D-868D-484C-A791-BB038B93C7D6}" presName="FiveConn_2-3" presStyleLbl="fgAccFollowNode1" presStyleIdx="1" presStyleCnt="4">
        <dgm:presLayoutVars>
          <dgm:bulletEnabled val="1"/>
        </dgm:presLayoutVars>
      </dgm:prSet>
      <dgm:spPr/>
    </dgm:pt>
    <dgm:pt modelId="{28E772BA-7340-4EBA-8B3E-1F540631CA65}" type="pres">
      <dgm:prSet presAssocID="{A3CFD49D-868D-484C-A791-BB038B93C7D6}" presName="FiveConn_3-4" presStyleLbl="fgAccFollowNode1" presStyleIdx="2" presStyleCnt="4">
        <dgm:presLayoutVars>
          <dgm:bulletEnabled val="1"/>
        </dgm:presLayoutVars>
      </dgm:prSet>
      <dgm:spPr/>
    </dgm:pt>
    <dgm:pt modelId="{D57EE3D9-C0A2-4D8C-9FC3-993468493FC6}" type="pres">
      <dgm:prSet presAssocID="{A3CFD49D-868D-484C-A791-BB038B93C7D6}" presName="FiveConn_4-5" presStyleLbl="fgAccFollowNode1" presStyleIdx="3" presStyleCnt="4">
        <dgm:presLayoutVars>
          <dgm:bulletEnabled val="1"/>
        </dgm:presLayoutVars>
      </dgm:prSet>
      <dgm:spPr/>
    </dgm:pt>
    <dgm:pt modelId="{B1DD03B2-0D98-4D69-98DE-EBF4D584ECC1}" type="pres">
      <dgm:prSet presAssocID="{A3CFD49D-868D-484C-A791-BB038B93C7D6}" presName="FiveNodes_1_text" presStyleLbl="node1" presStyleIdx="4" presStyleCnt="5">
        <dgm:presLayoutVars>
          <dgm:bulletEnabled val="1"/>
        </dgm:presLayoutVars>
      </dgm:prSet>
      <dgm:spPr/>
    </dgm:pt>
    <dgm:pt modelId="{793A0AB0-46DE-4BA7-B7C5-41A169807AB9}" type="pres">
      <dgm:prSet presAssocID="{A3CFD49D-868D-484C-A791-BB038B93C7D6}" presName="FiveNodes_2_text" presStyleLbl="node1" presStyleIdx="4" presStyleCnt="5">
        <dgm:presLayoutVars>
          <dgm:bulletEnabled val="1"/>
        </dgm:presLayoutVars>
      </dgm:prSet>
      <dgm:spPr/>
    </dgm:pt>
    <dgm:pt modelId="{1E642745-F109-4B29-A060-68EC69C405EF}" type="pres">
      <dgm:prSet presAssocID="{A3CFD49D-868D-484C-A791-BB038B93C7D6}" presName="FiveNodes_3_text" presStyleLbl="node1" presStyleIdx="4" presStyleCnt="5">
        <dgm:presLayoutVars>
          <dgm:bulletEnabled val="1"/>
        </dgm:presLayoutVars>
      </dgm:prSet>
      <dgm:spPr/>
    </dgm:pt>
    <dgm:pt modelId="{35599EE8-3B44-4A3A-8F5F-E4DF8C788670}" type="pres">
      <dgm:prSet presAssocID="{A3CFD49D-868D-484C-A791-BB038B93C7D6}" presName="FiveNodes_4_text" presStyleLbl="node1" presStyleIdx="4" presStyleCnt="5">
        <dgm:presLayoutVars>
          <dgm:bulletEnabled val="1"/>
        </dgm:presLayoutVars>
      </dgm:prSet>
      <dgm:spPr/>
    </dgm:pt>
    <dgm:pt modelId="{BA01E7FF-F343-4390-B805-06F1414D0902}" type="pres">
      <dgm:prSet presAssocID="{A3CFD49D-868D-484C-A791-BB038B93C7D6}" presName="FiveNodes_5_text" presStyleLbl="node1" presStyleIdx="4" presStyleCnt="5">
        <dgm:presLayoutVars>
          <dgm:bulletEnabled val="1"/>
        </dgm:presLayoutVars>
      </dgm:prSet>
      <dgm:spPr/>
    </dgm:pt>
  </dgm:ptLst>
  <dgm:cxnLst>
    <dgm:cxn modelId="{0671660C-B84D-4511-835A-E16849F66FEA}" type="presOf" srcId="{241FEF28-CF31-42BA-918A-3A5E8A2E28E5}" destId="{55F3FB6A-0CA3-4F03-80DA-2D678146591C}" srcOrd="0" destOrd="0" presId="urn:microsoft.com/office/officeart/2005/8/layout/vProcess5"/>
    <dgm:cxn modelId="{5341F20C-FCC3-4D83-B6BE-AE98AB217DB1}" type="presOf" srcId="{D25A01FE-B44C-48E2-9EDF-A6F2FE3957B4}" destId="{BA01E7FF-F343-4390-B805-06F1414D0902}" srcOrd="1" destOrd="0" presId="urn:microsoft.com/office/officeart/2005/8/layout/vProcess5"/>
    <dgm:cxn modelId="{F58D8C1C-5BFE-4688-99B8-2C6182C2D1C7}" type="presOf" srcId="{D25A01FE-B44C-48E2-9EDF-A6F2FE3957B4}" destId="{A2EED8B3-E38D-4B7A-A0F1-D77A5BD9C4DA}" srcOrd="0" destOrd="0" presId="urn:microsoft.com/office/officeart/2005/8/layout/vProcess5"/>
    <dgm:cxn modelId="{3681E01E-A3EA-4BB2-988A-DA46D71B4BD9}" type="presOf" srcId="{241FEF28-CF31-42BA-918A-3A5E8A2E28E5}" destId="{B1DD03B2-0D98-4D69-98DE-EBF4D584ECC1}" srcOrd="1" destOrd="0" presId="urn:microsoft.com/office/officeart/2005/8/layout/vProcess5"/>
    <dgm:cxn modelId="{0A1A8D25-5D2F-4934-8C12-12C4D1D078C5}" type="presOf" srcId="{FDCF89A3-C490-40A7-8248-DF584FF5A908}" destId="{28E772BA-7340-4EBA-8B3E-1F540631CA65}" srcOrd="0" destOrd="0" presId="urn:microsoft.com/office/officeart/2005/8/layout/vProcess5"/>
    <dgm:cxn modelId="{066DEB5E-17EB-4C53-935A-00350C06CBAC}" type="presOf" srcId="{97D99A1C-5FA3-4603-AA5C-EE9668E22643}" destId="{87B5DA50-F2EF-48CC-9C69-95822CE5D091}" srcOrd="0" destOrd="0" presId="urn:microsoft.com/office/officeart/2005/8/layout/vProcess5"/>
    <dgm:cxn modelId="{B2B20647-295A-4527-83A8-EDC986EDA241}" type="presOf" srcId="{67041A2C-2CB7-4126-A2E1-A2769D30B91F}" destId="{7AA0C57A-CF9B-48E6-9D88-C8F1779FB1E2}" srcOrd="0" destOrd="0" presId="urn:microsoft.com/office/officeart/2005/8/layout/vProcess5"/>
    <dgm:cxn modelId="{29EED470-120B-4897-A895-D90747006CDD}" srcId="{A3CFD49D-868D-484C-A791-BB038B93C7D6}" destId="{ACCC75AD-7BDB-4FA1-8511-7E5B4F60DDE9}" srcOrd="2" destOrd="0" parTransId="{A33880EA-AF0E-4D71-96D3-77E49B6F959A}" sibTransId="{FDCF89A3-C490-40A7-8248-DF584FF5A908}"/>
    <dgm:cxn modelId="{8DA92B74-79DE-4CDE-B950-3B1DDCCA7175}" type="presOf" srcId="{8893F079-2B54-4B64-8070-C30A62AD0557}" destId="{D57EE3D9-C0A2-4D8C-9FC3-993468493FC6}" srcOrd="0" destOrd="0" presId="urn:microsoft.com/office/officeart/2005/8/layout/vProcess5"/>
    <dgm:cxn modelId="{24A97575-5D87-44EC-A2B0-4983946C9AA2}" srcId="{A3CFD49D-868D-484C-A791-BB038B93C7D6}" destId="{D25A01FE-B44C-48E2-9EDF-A6F2FE3957B4}" srcOrd="4" destOrd="0" parTransId="{5B4746F6-7B7F-4185-9B5D-20DA9F10989F}" sibTransId="{E1118880-F8A3-4003-BB92-2521F6BD303B}"/>
    <dgm:cxn modelId="{B8FC9E82-E21F-45ED-AC6F-A144AD6C672C}" type="presOf" srcId="{ACCC75AD-7BDB-4FA1-8511-7E5B4F60DDE9}" destId="{1E642745-F109-4B29-A060-68EC69C405EF}" srcOrd="1" destOrd="0" presId="urn:microsoft.com/office/officeart/2005/8/layout/vProcess5"/>
    <dgm:cxn modelId="{B2A76A84-706F-420D-A65E-62F1097CEA63}" type="presOf" srcId="{E8AD60B6-615D-47AE-A0F6-6C76A8BB7BDA}" destId="{AC0F8EF9-5364-4B41-B0BC-9B8F6DCB732C}" srcOrd="0" destOrd="0" presId="urn:microsoft.com/office/officeart/2005/8/layout/vProcess5"/>
    <dgm:cxn modelId="{E37AEAB5-9A70-40B7-B119-1125B3B2B178}" type="presOf" srcId="{7D15D77E-AA40-4961-B520-4B74981F0F81}" destId="{7E71A142-469F-4131-BF76-EA3451FE7BA1}" srcOrd="0" destOrd="0" presId="urn:microsoft.com/office/officeart/2005/8/layout/vProcess5"/>
    <dgm:cxn modelId="{4F528CBC-346A-406E-B56A-5D030FD7880F}" srcId="{A3CFD49D-868D-484C-A791-BB038B93C7D6}" destId="{241FEF28-CF31-42BA-918A-3A5E8A2E28E5}" srcOrd="0" destOrd="0" parTransId="{D94646AD-3D7D-4FB3-AC2E-E0FEE18544AB}" sibTransId="{E8AD60B6-615D-47AE-A0F6-6C76A8BB7BDA}"/>
    <dgm:cxn modelId="{B6854EBF-C856-48A2-947C-C2A01D4EBCA7}" srcId="{A3CFD49D-868D-484C-A791-BB038B93C7D6}" destId="{67041A2C-2CB7-4126-A2E1-A2769D30B91F}" srcOrd="3" destOrd="0" parTransId="{B9C8041E-7711-4D63-9A0A-EFD5889B1BAE}" sibTransId="{8893F079-2B54-4B64-8070-C30A62AD0557}"/>
    <dgm:cxn modelId="{197124C5-1493-4EB5-A785-625AE24EFB93}" type="presOf" srcId="{97D99A1C-5FA3-4603-AA5C-EE9668E22643}" destId="{793A0AB0-46DE-4BA7-B7C5-41A169807AB9}" srcOrd="1" destOrd="0" presId="urn:microsoft.com/office/officeart/2005/8/layout/vProcess5"/>
    <dgm:cxn modelId="{5DD99BC5-EAEF-4A37-AA7E-9947EFD5EFB4}" type="presOf" srcId="{ACCC75AD-7BDB-4FA1-8511-7E5B4F60DDE9}" destId="{48E1CF81-D380-4793-81CE-F7A8CDB8951F}" srcOrd="0" destOrd="0" presId="urn:microsoft.com/office/officeart/2005/8/layout/vProcess5"/>
    <dgm:cxn modelId="{F4FAABC9-9DCC-43EA-98E8-8E080974C79C}" srcId="{A3CFD49D-868D-484C-A791-BB038B93C7D6}" destId="{97D99A1C-5FA3-4603-AA5C-EE9668E22643}" srcOrd="1" destOrd="0" parTransId="{A387CF00-CA13-44C4-A40B-519BF17F4A46}" sibTransId="{7D15D77E-AA40-4961-B520-4B74981F0F81}"/>
    <dgm:cxn modelId="{000809DC-FB0B-4A46-85A5-7FBF87CFC043}" type="presOf" srcId="{A3CFD49D-868D-484C-A791-BB038B93C7D6}" destId="{17C3F9AF-32E0-46F2-94BA-71A88BE3C5B2}" srcOrd="0" destOrd="0" presId="urn:microsoft.com/office/officeart/2005/8/layout/vProcess5"/>
    <dgm:cxn modelId="{E9F1B7EA-FAC8-4F2A-9A16-B893AD9707C8}" type="presOf" srcId="{67041A2C-2CB7-4126-A2E1-A2769D30B91F}" destId="{35599EE8-3B44-4A3A-8F5F-E4DF8C788670}" srcOrd="1" destOrd="0" presId="urn:microsoft.com/office/officeart/2005/8/layout/vProcess5"/>
    <dgm:cxn modelId="{6AD69AB8-87B5-42EA-B9E5-3912795DE8B9}" type="presParOf" srcId="{17C3F9AF-32E0-46F2-94BA-71A88BE3C5B2}" destId="{C6025E4D-E3E6-44B5-A59E-1998B2A39C15}" srcOrd="0" destOrd="0" presId="urn:microsoft.com/office/officeart/2005/8/layout/vProcess5"/>
    <dgm:cxn modelId="{D2815604-0448-4447-BD91-717DF8484B17}" type="presParOf" srcId="{17C3F9AF-32E0-46F2-94BA-71A88BE3C5B2}" destId="{55F3FB6A-0CA3-4F03-80DA-2D678146591C}" srcOrd="1" destOrd="0" presId="urn:microsoft.com/office/officeart/2005/8/layout/vProcess5"/>
    <dgm:cxn modelId="{BDD57BC8-D32D-436E-9BFD-FE7497DE5375}" type="presParOf" srcId="{17C3F9AF-32E0-46F2-94BA-71A88BE3C5B2}" destId="{87B5DA50-F2EF-48CC-9C69-95822CE5D091}" srcOrd="2" destOrd="0" presId="urn:microsoft.com/office/officeart/2005/8/layout/vProcess5"/>
    <dgm:cxn modelId="{7FA2E213-9039-46DB-8EBF-98F19F501E55}" type="presParOf" srcId="{17C3F9AF-32E0-46F2-94BA-71A88BE3C5B2}" destId="{48E1CF81-D380-4793-81CE-F7A8CDB8951F}" srcOrd="3" destOrd="0" presId="urn:microsoft.com/office/officeart/2005/8/layout/vProcess5"/>
    <dgm:cxn modelId="{624E1495-C859-4B1D-B7F9-AB087938F7AE}" type="presParOf" srcId="{17C3F9AF-32E0-46F2-94BA-71A88BE3C5B2}" destId="{7AA0C57A-CF9B-48E6-9D88-C8F1779FB1E2}" srcOrd="4" destOrd="0" presId="urn:microsoft.com/office/officeart/2005/8/layout/vProcess5"/>
    <dgm:cxn modelId="{2898EB97-0ADD-4EF4-AD83-B66BFD4E4A24}" type="presParOf" srcId="{17C3F9AF-32E0-46F2-94BA-71A88BE3C5B2}" destId="{A2EED8B3-E38D-4B7A-A0F1-D77A5BD9C4DA}" srcOrd="5" destOrd="0" presId="urn:microsoft.com/office/officeart/2005/8/layout/vProcess5"/>
    <dgm:cxn modelId="{DE6E2CAC-F404-4DE4-8A83-7BF8F8A34707}" type="presParOf" srcId="{17C3F9AF-32E0-46F2-94BA-71A88BE3C5B2}" destId="{AC0F8EF9-5364-4B41-B0BC-9B8F6DCB732C}" srcOrd="6" destOrd="0" presId="urn:microsoft.com/office/officeart/2005/8/layout/vProcess5"/>
    <dgm:cxn modelId="{25D6182A-4621-40B6-87B0-FDD0ABDB62E1}" type="presParOf" srcId="{17C3F9AF-32E0-46F2-94BA-71A88BE3C5B2}" destId="{7E71A142-469F-4131-BF76-EA3451FE7BA1}" srcOrd="7" destOrd="0" presId="urn:microsoft.com/office/officeart/2005/8/layout/vProcess5"/>
    <dgm:cxn modelId="{30F0CB31-D151-4DFA-913B-5DCAEE633C45}" type="presParOf" srcId="{17C3F9AF-32E0-46F2-94BA-71A88BE3C5B2}" destId="{28E772BA-7340-4EBA-8B3E-1F540631CA65}" srcOrd="8" destOrd="0" presId="urn:microsoft.com/office/officeart/2005/8/layout/vProcess5"/>
    <dgm:cxn modelId="{95CA7088-27FC-47ED-9698-84BB64A8645F}" type="presParOf" srcId="{17C3F9AF-32E0-46F2-94BA-71A88BE3C5B2}" destId="{D57EE3D9-C0A2-4D8C-9FC3-993468493FC6}" srcOrd="9" destOrd="0" presId="urn:microsoft.com/office/officeart/2005/8/layout/vProcess5"/>
    <dgm:cxn modelId="{36CC3EA5-863C-4530-9736-9690C43B1CD1}" type="presParOf" srcId="{17C3F9AF-32E0-46F2-94BA-71A88BE3C5B2}" destId="{B1DD03B2-0D98-4D69-98DE-EBF4D584ECC1}" srcOrd="10" destOrd="0" presId="urn:microsoft.com/office/officeart/2005/8/layout/vProcess5"/>
    <dgm:cxn modelId="{C83B4779-AB35-4D6F-8C60-614DF72B954A}" type="presParOf" srcId="{17C3F9AF-32E0-46F2-94BA-71A88BE3C5B2}" destId="{793A0AB0-46DE-4BA7-B7C5-41A169807AB9}" srcOrd="11" destOrd="0" presId="urn:microsoft.com/office/officeart/2005/8/layout/vProcess5"/>
    <dgm:cxn modelId="{C2EBDD3A-7735-4DB2-B734-BDA0B5EA7A75}" type="presParOf" srcId="{17C3F9AF-32E0-46F2-94BA-71A88BE3C5B2}" destId="{1E642745-F109-4B29-A060-68EC69C405EF}" srcOrd="12" destOrd="0" presId="urn:microsoft.com/office/officeart/2005/8/layout/vProcess5"/>
    <dgm:cxn modelId="{42CAA9D3-D875-4910-8A42-26E1D88D19F9}" type="presParOf" srcId="{17C3F9AF-32E0-46F2-94BA-71A88BE3C5B2}" destId="{35599EE8-3B44-4A3A-8F5F-E4DF8C788670}" srcOrd="13" destOrd="0" presId="urn:microsoft.com/office/officeart/2005/8/layout/vProcess5"/>
    <dgm:cxn modelId="{EC3B5E04-45CB-4117-A6E8-205F7E8D487C}" type="presParOf" srcId="{17C3F9AF-32E0-46F2-94BA-71A88BE3C5B2}" destId="{BA01E7FF-F343-4390-B805-06F1414D090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6A965-1618-494E-B40F-8CFF97D8F7EB}"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30839FED-6EFF-4632-BEE4-BA902CB555B5}">
      <dgm:prSet/>
      <dgm:spPr/>
      <dgm:t>
        <a:bodyPr/>
        <a:lstStyle/>
        <a:p>
          <a:r>
            <a:rPr lang="en-US"/>
            <a:t>The online form will be available in 13 written languages upon request (English, Chinese, Korean, Russian, Spanish, Vietnamese, Arabic, French, Haitian Creole, Japanese, Polish, Portuguese, and Tagalog). </a:t>
          </a:r>
        </a:p>
      </dgm:t>
    </dgm:pt>
    <dgm:pt modelId="{88092A59-290F-4726-ACC0-DFB78D1A7455}" type="parTrans" cxnId="{8A31D606-4B5B-43A0-BA4E-7F9E14B1C955}">
      <dgm:prSet/>
      <dgm:spPr/>
      <dgm:t>
        <a:bodyPr/>
        <a:lstStyle/>
        <a:p>
          <a:endParaRPr lang="en-US"/>
        </a:p>
      </dgm:t>
    </dgm:pt>
    <dgm:pt modelId="{1D94A8F6-0344-4E1F-9827-47685216E3B1}" type="sibTrans" cxnId="{8A31D606-4B5B-43A0-BA4E-7F9E14B1C955}">
      <dgm:prSet phldrT="1"/>
      <dgm:spPr/>
      <dgm:t>
        <a:bodyPr/>
        <a:lstStyle/>
        <a:p>
          <a:r>
            <a:rPr lang="en-US"/>
            <a:t>1</a:t>
          </a:r>
        </a:p>
      </dgm:t>
    </dgm:pt>
    <dgm:pt modelId="{850937B1-FED2-482C-9C82-A1AFB1731B15}">
      <dgm:prSet/>
      <dgm:spPr/>
      <dgm:t>
        <a:bodyPr/>
        <a:lstStyle/>
        <a:p>
          <a:r>
            <a:rPr lang="en-US" dirty="0"/>
            <a:t>The paper form will be available in English and bilingual English-Spanish.</a:t>
          </a:r>
        </a:p>
      </dgm:t>
    </dgm:pt>
    <dgm:pt modelId="{1CC63240-4AD9-4B88-98A4-66ADD87058D9}" type="parTrans" cxnId="{2C677BF0-470B-4449-925D-715A0AA68E22}">
      <dgm:prSet/>
      <dgm:spPr/>
      <dgm:t>
        <a:bodyPr/>
        <a:lstStyle/>
        <a:p>
          <a:endParaRPr lang="en-US"/>
        </a:p>
      </dgm:t>
    </dgm:pt>
    <dgm:pt modelId="{3D94399F-830B-4CBA-810E-A6AC934937AF}" type="sibTrans" cxnId="{2C677BF0-470B-4449-925D-715A0AA68E22}">
      <dgm:prSet phldrT="2"/>
      <dgm:spPr/>
      <dgm:t>
        <a:bodyPr/>
        <a:lstStyle/>
        <a:p>
          <a:r>
            <a:rPr lang="en-US"/>
            <a:t>2</a:t>
          </a:r>
        </a:p>
      </dgm:t>
    </dgm:pt>
    <dgm:pt modelId="{CA98CCF2-1F65-4B29-960E-C5ECE01C90ED}">
      <dgm:prSet/>
      <dgm:spPr/>
      <dgm:t>
        <a:bodyPr/>
        <a:lstStyle/>
        <a:p>
          <a:r>
            <a:rPr lang="en-US"/>
            <a:t>Census Questionnaire Assistance will be available in English and the same 12 non-English languages referenced above. </a:t>
          </a:r>
        </a:p>
      </dgm:t>
    </dgm:pt>
    <dgm:pt modelId="{90EFF86F-B0C3-446E-8DC6-6A4D083E79AB}" type="parTrans" cxnId="{69DE40A5-A003-42A2-BF0B-873B9A1AAB72}">
      <dgm:prSet/>
      <dgm:spPr/>
      <dgm:t>
        <a:bodyPr/>
        <a:lstStyle/>
        <a:p>
          <a:endParaRPr lang="en-US"/>
        </a:p>
      </dgm:t>
    </dgm:pt>
    <dgm:pt modelId="{69EE73D1-BE3C-4589-A024-63FEA7C21092}" type="sibTrans" cxnId="{69DE40A5-A003-42A2-BF0B-873B9A1AAB72}">
      <dgm:prSet phldrT="3"/>
      <dgm:spPr/>
      <dgm:t>
        <a:bodyPr/>
        <a:lstStyle/>
        <a:p>
          <a:r>
            <a:rPr lang="en-US"/>
            <a:t>3</a:t>
          </a:r>
        </a:p>
      </dgm:t>
    </dgm:pt>
    <dgm:pt modelId="{069D6FDF-7303-47BD-9054-ECF664393C74}">
      <dgm:prSet/>
      <dgm:spPr/>
      <dgm:t>
        <a:bodyPr/>
        <a:lstStyle/>
        <a:p>
          <a:r>
            <a:rPr lang="en-US" dirty="0"/>
            <a:t>Telecommunications Device for the Deaf (TDD) assistance will be available. </a:t>
          </a:r>
        </a:p>
      </dgm:t>
    </dgm:pt>
    <dgm:pt modelId="{1D54E6BB-8E67-4C39-928A-5386E53E1F51}" type="parTrans" cxnId="{C8AA3F4E-2149-49DD-B92A-6236CD451ABC}">
      <dgm:prSet/>
      <dgm:spPr/>
      <dgm:t>
        <a:bodyPr/>
        <a:lstStyle/>
        <a:p>
          <a:endParaRPr lang="en-US"/>
        </a:p>
      </dgm:t>
    </dgm:pt>
    <dgm:pt modelId="{74379D3B-364C-4B29-B546-6920017BE240}" type="sibTrans" cxnId="{C8AA3F4E-2149-49DD-B92A-6236CD451ABC}">
      <dgm:prSet phldrT="4"/>
      <dgm:spPr/>
      <dgm:t>
        <a:bodyPr/>
        <a:lstStyle/>
        <a:p>
          <a:r>
            <a:rPr lang="en-US"/>
            <a:t>4</a:t>
          </a:r>
        </a:p>
      </dgm:t>
    </dgm:pt>
    <dgm:pt modelId="{E96C88BB-9D2B-4BFB-BCF5-DAF19B63E099}">
      <dgm:prSet/>
      <dgm:spPr/>
      <dgm:t>
        <a:bodyPr/>
        <a:lstStyle/>
        <a:p>
          <a:r>
            <a:rPr lang="en-US" dirty="0"/>
            <a:t>The Census Bureau will provide language guides in 59 non-English languages (see handout)</a:t>
          </a:r>
        </a:p>
      </dgm:t>
    </dgm:pt>
    <dgm:pt modelId="{C6DA2B29-8CD6-46B9-BDB5-7BEC8100EE9D}" type="parTrans" cxnId="{235CF4B1-3580-4AB7-81F1-394A3F5C0DF5}">
      <dgm:prSet/>
      <dgm:spPr/>
      <dgm:t>
        <a:bodyPr/>
        <a:lstStyle/>
        <a:p>
          <a:endParaRPr lang="en-US"/>
        </a:p>
      </dgm:t>
    </dgm:pt>
    <dgm:pt modelId="{39A89241-68AD-4040-B238-C442B0CFC483}" type="sibTrans" cxnId="{235CF4B1-3580-4AB7-81F1-394A3F5C0DF5}">
      <dgm:prSet phldrT="5"/>
      <dgm:spPr/>
      <dgm:t>
        <a:bodyPr/>
        <a:lstStyle/>
        <a:p>
          <a:r>
            <a:rPr lang="en-US"/>
            <a:t>5</a:t>
          </a:r>
        </a:p>
      </dgm:t>
    </dgm:pt>
    <dgm:pt modelId="{24559DD7-5A95-4A8C-BD9D-9C6516D8335B}" type="pres">
      <dgm:prSet presAssocID="{CD66A965-1618-494E-B40F-8CFF97D8F7EB}" presName="linearFlow" presStyleCnt="0">
        <dgm:presLayoutVars>
          <dgm:dir/>
          <dgm:animLvl val="lvl"/>
          <dgm:resizeHandles val="exact"/>
        </dgm:presLayoutVars>
      </dgm:prSet>
      <dgm:spPr/>
    </dgm:pt>
    <dgm:pt modelId="{D45B2C50-638A-4FEF-AB78-F9DD297D8C9B}" type="pres">
      <dgm:prSet presAssocID="{30839FED-6EFF-4632-BEE4-BA902CB555B5}" presName="compositeNode" presStyleCnt="0"/>
      <dgm:spPr/>
    </dgm:pt>
    <dgm:pt modelId="{FA38E64A-D7EF-4A02-A104-FCDBFB001CAB}" type="pres">
      <dgm:prSet presAssocID="{30839FED-6EFF-4632-BEE4-BA902CB555B5}" presName="parTx" presStyleLbl="node1" presStyleIdx="0" presStyleCnt="0">
        <dgm:presLayoutVars>
          <dgm:chMax val="0"/>
          <dgm:chPref val="0"/>
          <dgm:bulletEnabled val="1"/>
        </dgm:presLayoutVars>
      </dgm:prSet>
      <dgm:spPr/>
    </dgm:pt>
    <dgm:pt modelId="{60E7FBE5-0F80-4624-99B3-E18AC4C6B308}" type="pres">
      <dgm:prSet presAssocID="{30839FED-6EFF-4632-BEE4-BA902CB555B5}" presName="parSh" presStyleCnt="0"/>
      <dgm:spPr/>
    </dgm:pt>
    <dgm:pt modelId="{696AEFA1-B923-455A-85AD-53F294106CFC}" type="pres">
      <dgm:prSet presAssocID="{30839FED-6EFF-4632-BEE4-BA902CB555B5}" presName="lineNode" presStyleLbl="alignAccFollowNode1" presStyleIdx="0" presStyleCnt="15"/>
      <dgm:spPr/>
    </dgm:pt>
    <dgm:pt modelId="{5C496CF0-954F-4A07-8ECF-463DD41C7AE1}" type="pres">
      <dgm:prSet presAssocID="{30839FED-6EFF-4632-BEE4-BA902CB555B5}" presName="lineArrowNode" presStyleLbl="alignAccFollowNode1" presStyleIdx="1" presStyleCnt="15"/>
      <dgm:spPr/>
    </dgm:pt>
    <dgm:pt modelId="{E0927A15-66FC-4B2B-BDC4-9AF891F9324C}" type="pres">
      <dgm:prSet presAssocID="{1D94A8F6-0344-4E1F-9827-47685216E3B1}" presName="sibTransNodeCircle" presStyleLbl="alignNode1" presStyleIdx="0" presStyleCnt="5">
        <dgm:presLayoutVars>
          <dgm:chMax val="0"/>
          <dgm:bulletEnabled/>
        </dgm:presLayoutVars>
      </dgm:prSet>
      <dgm:spPr/>
    </dgm:pt>
    <dgm:pt modelId="{F5D11C97-11CF-43F9-8766-48558DA5C0E7}" type="pres">
      <dgm:prSet presAssocID="{1D94A8F6-0344-4E1F-9827-47685216E3B1}" presName="spacerBetweenCircleAndCallout" presStyleCnt="0">
        <dgm:presLayoutVars/>
      </dgm:prSet>
      <dgm:spPr/>
    </dgm:pt>
    <dgm:pt modelId="{52F40D53-582B-4B3C-9E33-E7E5BD6E6694}" type="pres">
      <dgm:prSet presAssocID="{30839FED-6EFF-4632-BEE4-BA902CB555B5}" presName="nodeText" presStyleLbl="alignAccFollowNode1" presStyleIdx="2" presStyleCnt="15">
        <dgm:presLayoutVars>
          <dgm:bulletEnabled val="1"/>
        </dgm:presLayoutVars>
      </dgm:prSet>
      <dgm:spPr/>
    </dgm:pt>
    <dgm:pt modelId="{98A05B02-521D-43C5-B875-B2378A54A1CA}" type="pres">
      <dgm:prSet presAssocID="{1D94A8F6-0344-4E1F-9827-47685216E3B1}" presName="sibTransComposite" presStyleCnt="0"/>
      <dgm:spPr/>
    </dgm:pt>
    <dgm:pt modelId="{5DA26D8B-F11B-4A4A-A3DA-9FAC9D1A8F46}" type="pres">
      <dgm:prSet presAssocID="{850937B1-FED2-482C-9C82-A1AFB1731B15}" presName="compositeNode" presStyleCnt="0"/>
      <dgm:spPr/>
    </dgm:pt>
    <dgm:pt modelId="{95AE7E64-4117-4E42-8BC0-847DC0CBB2BB}" type="pres">
      <dgm:prSet presAssocID="{850937B1-FED2-482C-9C82-A1AFB1731B15}" presName="parTx" presStyleLbl="node1" presStyleIdx="0" presStyleCnt="0">
        <dgm:presLayoutVars>
          <dgm:chMax val="0"/>
          <dgm:chPref val="0"/>
          <dgm:bulletEnabled val="1"/>
        </dgm:presLayoutVars>
      </dgm:prSet>
      <dgm:spPr/>
    </dgm:pt>
    <dgm:pt modelId="{6537DD04-13FF-4A0C-82CD-A50F3D5407C6}" type="pres">
      <dgm:prSet presAssocID="{850937B1-FED2-482C-9C82-A1AFB1731B15}" presName="parSh" presStyleCnt="0"/>
      <dgm:spPr/>
    </dgm:pt>
    <dgm:pt modelId="{334C4A0F-050D-44D2-8224-4600B8F6AE8B}" type="pres">
      <dgm:prSet presAssocID="{850937B1-FED2-482C-9C82-A1AFB1731B15}" presName="lineNode" presStyleLbl="alignAccFollowNode1" presStyleIdx="3" presStyleCnt="15"/>
      <dgm:spPr/>
    </dgm:pt>
    <dgm:pt modelId="{ADF218E3-AC27-4ED7-81F8-0EB7A49B3F26}" type="pres">
      <dgm:prSet presAssocID="{850937B1-FED2-482C-9C82-A1AFB1731B15}" presName="lineArrowNode" presStyleLbl="alignAccFollowNode1" presStyleIdx="4" presStyleCnt="15"/>
      <dgm:spPr/>
    </dgm:pt>
    <dgm:pt modelId="{4E8DEF16-EDAD-4386-B957-6A8C096AB0F8}" type="pres">
      <dgm:prSet presAssocID="{3D94399F-830B-4CBA-810E-A6AC934937AF}" presName="sibTransNodeCircle" presStyleLbl="alignNode1" presStyleIdx="1" presStyleCnt="5">
        <dgm:presLayoutVars>
          <dgm:chMax val="0"/>
          <dgm:bulletEnabled/>
        </dgm:presLayoutVars>
      </dgm:prSet>
      <dgm:spPr/>
    </dgm:pt>
    <dgm:pt modelId="{D7EABACE-B024-424B-A1E5-5A6BC96DC93B}" type="pres">
      <dgm:prSet presAssocID="{3D94399F-830B-4CBA-810E-A6AC934937AF}" presName="spacerBetweenCircleAndCallout" presStyleCnt="0">
        <dgm:presLayoutVars/>
      </dgm:prSet>
      <dgm:spPr/>
    </dgm:pt>
    <dgm:pt modelId="{3A62086E-72F3-49B7-AB82-334D89B1958D}" type="pres">
      <dgm:prSet presAssocID="{850937B1-FED2-482C-9C82-A1AFB1731B15}" presName="nodeText" presStyleLbl="alignAccFollowNode1" presStyleIdx="5" presStyleCnt="15">
        <dgm:presLayoutVars>
          <dgm:bulletEnabled val="1"/>
        </dgm:presLayoutVars>
      </dgm:prSet>
      <dgm:spPr/>
    </dgm:pt>
    <dgm:pt modelId="{4C390A3E-63CB-453C-B45D-AE7BB44EF496}" type="pres">
      <dgm:prSet presAssocID="{3D94399F-830B-4CBA-810E-A6AC934937AF}" presName="sibTransComposite" presStyleCnt="0"/>
      <dgm:spPr/>
    </dgm:pt>
    <dgm:pt modelId="{23FCC6B0-E033-40FD-B4B0-ED0C585607B9}" type="pres">
      <dgm:prSet presAssocID="{CA98CCF2-1F65-4B29-960E-C5ECE01C90ED}" presName="compositeNode" presStyleCnt="0"/>
      <dgm:spPr/>
    </dgm:pt>
    <dgm:pt modelId="{A3A9C04F-5F01-4422-94B0-5691B84BAADD}" type="pres">
      <dgm:prSet presAssocID="{CA98CCF2-1F65-4B29-960E-C5ECE01C90ED}" presName="parTx" presStyleLbl="node1" presStyleIdx="0" presStyleCnt="0">
        <dgm:presLayoutVars>
          <dgm:chMax val="0"/>
          <dgm:chPref val="0"/>
          <dgm:bulletEnabled val="1"/>
        </dgm:presLayoutVars>
      </dgm:prSet>
      <dgm:spPr/>
    </dgm:pt>
    <dgm:pt modelId="{FBE6FF32-3883-4A97-A2F0-52D7326C5FA9}" type="pres">
      <dgm:prSet presAssocID="{CA98CCF2-1F65-4B29-960E-C5ECE01C90ED}" presName="parSh" presStyleCnt="0"/>
      <dgm:spPr/>
    </dgm:pt>
    <dgm:pt modelId="{13A6262A-D6A9-4BD8-89BC-251A5E51B772}" type="pres">
      <dgm:prSet presAssocID="{CA98CCF2-1F65-4B29-960E-C5ECE01C90ED}" presName="lineNode" presStyleLbl="alignAccFollowNode1" presStyleIdx="6" presStyleCnt="15"/>
      <dgm:spPr/>
    </dgm:pt>
    <dgm:pt modelId="{BEA0C83E-72B9-433D-9871-E13A1D61B6AF}" type="pres">
      <dgm:prSet presAssocID="{CA98CCF2-1F65-4B29-960E-C5ECE01C90ED}" presName="lineArrowNode" presStyleLbl="alignAccFollowNode1" presStyleIdx="7" presStyleCnt="15"/>
      <dgm:spPr/>
    </dgm:pt>
    <dgm:pt modelId="{D17E8392-3449-472D-A5D0-DB4EE379AEE5}" type="pres">
      <dgm:prSet presAssocID="{69EE73D1-BE3C-4589-A024-63FEA7C21092}" presName="sibTransNodeCircle" presStyleLbl="alignNode1" presStyleIdx="2" presStyleCnt="5">
        <dgm:presLayoutVars>
          <dgm:chMax val="0"/>
          <dgm:bulletEnabled/>
        </dgm:presLayoutVars>
      </dgm:prSet>
      <dgm:spPr/>
    </dgm:pt>
    <dgm:pt modelId="{C9D39C54-D968-488D-95A5-B52E337A3C8F}" type="pres">
      <dgm:prSet presAssocID="{69EE73D1-BE3C-4589-A024-63FEA7C21092}" presName="spacerBetweenCircleAndCallout" presStyleCnt="0">
        <dgm:presLayoutVars/>
      </dgm:prSet>
      <dgm:spPr/>
    </dgm:pt>
    <dgm:pt modelId="{00D77E3F-F3A5-4BC6-AC1C-52520E68D797}" type="pres">
      <dgm:prSet presAssocID="{CA98CCF2-1F65-4B29-960E-C5ECE01C90ED}" presName="nodeText" presStyleLbl="alignAccFollowNode1" presStyleIdx="8" presStyleCnt="15">
        <dgm:presLayoutVars>
          <dgm:bulletEnabled val="1"/>
        </dgm:presLayoutVars>
      </dgm:prSet>
      <dgm:spPr/>
    </dgm:pt>
    <dgm:pt modelId="{202A726D-3A0B-4FAF-905A-1D3FA048F413}" type="pres">
      <dgm:prSet presAssocID="{69EE73D1-BE3C-4589-A024-63FEA7C21092}" presName="sibTransComposite" presStyleCnt="0"/>
      <dgm:spPr/>
    </dgm:pt>
    <dgm:pt modelId="{CC965073-5620-461B-9536-81AA2D4B037D}" type="pres">
      <dgm:prSet presAssocID="{069D6FDF-7303-47BD-9054-ECF664393C74}" presName="compositeNode" presStyleCnt="0"/>
      <dgm:spPr/>
    </dgm:pt>
    <dgm:pt modelId="{280E542E-21AD-4D7B-ABCE-2755AE4EF511}" type="pres">
      <dgm:prSet presAssocID="{069D6FDF-7303-47BD-9054-ECF664393C74}" presName="parTx" presStyleLbl="node1" presStyleIdx="0" presStyleCnt="0">
        <dgm:presLayoutVars>
          <dgm:chMax val="0"/>
          <dgm:chPref val="0"/>
          <dgm:bulletEnabled val="1"/>
        </dgm:presLayoutVars>
      </dgm:prSet>
      <dgm:spPr/>
    </dgm:pt>
    <dgm:pt modelId="{CC9CD188-0BB5-4559-852E-54E42532769E}" type="pres">
      <dgm:prSet presAssocID="{069D6FDF-7303-47BD-9054-ECF664393C74}" presName="parSh" presStyleCnt="0"/>
      <dgm:spPr/>
    </dgm:pt>
    <dgm:pt modelId="{7D049F5D-6B4B-4682-923C-451AD753924F}" type="pres">
      <dgm:prSet presAssocID="{069D6FDF-7303-47BD-9054-ECF664393C74}" presName="lineNode" presStyleLbl="alignAccFollowNode1" presStyleIdx="9" presStyleCnt="15"/>
      <dgm:spPr/>
    </dgm:pt>
    <dgm:pt modelId="{E997319D-608B-49F9-89F6-52144648A57F}" type="pres">
      <dgm:prSet presAssocID="{069D6FDF-7303-47BD-9054-ECF664393C74}" presName="lineArrowNode" presStyleLbl="alignAccFollowNode1" presStyleIdx="10" presStyleCnt="15"/>
      <dgm:spPr/>
    </dgm:pt>
    <dgm:pt modelId="{7CBD9655-BF06-4103-80C0-89048BCD5A6B}" type="pres">
      <dgm:prSet presAssocID="{74379D3B-364C-4B29-B546-6920017BE240}" presName="sibTransNodeCircle" presStyleLbl="alignNode1" presStyleIdx="3" presStyleCnt="5">
        <dgm:presLayoutVars>
          <dgm:chMax val="0"/>
          <dgm:bulletEnabled/>
        </dgm:presLayoutVars>
      </dgm:prSet>
      <dgm:spPr/>
    </dgm:pt>
    <dgm:pt modelId="{BBF8F80C-B148-4E2F-ABD7-0DE7449C890E}" type="pres">
      <dgm:prSet presAssocID="{74379D3B-364C-4B29-B546-6920017BE240}" presName="spacerBetweenCircleAndCallout" presStyleCnt="0">
        <dgm:presLayoutVars/>
      </dgm:prSet>
      <dgm:spPr/>
    </dgm:pt>
    <dgm:pt modelId="{AA76C1D9-3F91-41D6-8D79-6F36428BA0D7}" type="pres">
      <dgm:prSet presAssocID="{069D6FDF-7303-47BD-9054-ECF664393C74}" presName="nodeText" presStyleLbl="alignAccFollowNode1" presStyleIdx="11" presStyleCnt="15">
        <dgm:presLayoutVars>
          <dgm:bulletEnabled val="1"/>
        </dgm:presLayoutVars>
      </dgm:prSet>
      <dgm:spPr/>
    </dgm:pt>
    <dgm:pt modelId="{7B202AAA-0762-46B9-9C00-B7C2D7B72244}" type="pres">
      <dgm:prSet presAssocID="{74379D3B-364C-4B29-B546-6920017BE240}" presName="sibTransComposite" presStyleCnt="0"/>
      <dgm:spPr/>
    </dgm:pt>
    <dgm:pt modelId="{59FE95CA-D14B-4CB9-B93D-78BD358D83CB}" type="pres">
      <dgm:prSet presAssocID="{E96C88BB-9D2B-4BFB-BCF5-DAF19B63E099}" presName="compositeNode" presStyleCnt="0"/>
      <dgm:spPr/>
    </dgm:pt>
    <dgm:pt modelId="{1FC95DD0-49A4-48C9-A607-80E443406449}" type="pres">
      <dgm:prSet presAssocID="{E96C88BB-9D2B-4BFB-BCF5-DAF19B63E099}" presName="parTx" presStyleLbl="node1" presStyleIdx="0" presStyleCnt="0">
        <dgm:presLayoutVars>
          <dgm:chMax val="0"/>
          <dgm:chPref val="0"/>
          <dgm:bulletEnabled val="1"/>
        </dgm:presLayoutVars>
      </dgm:prSet>
      <dgm:spPr/>
    </dgm:pt>
    <dgm:pt modelId="{679A9C37-C913-4442-8E24-DD676ACD9B21}" type="pres">
      <dgm:prSet presAssocID="{E96C88BB-9D2B-4BFB-BCF5-DAF19B63E099}" presName="parSh" presStyleCnt="0"/>
      <dgm:spPr/>
    </dgm:pt>
    <dgm:pt modelId="{6ED734E5-9397-4FBB-954A-C0D1CB63FE53}" type="pres">
      <dgm:prSet presAssocID="{E96C88BB-9D2B-4BFB-BCF5-DAF19B63E099}" presName="lineNode" presStyleLbl="alignAccFollowNode1" presStyleIdx="12" presStyleCnt="15"/>
      <dgm:spPr/>
    </dgm:pt>
    <dgm:pt modelId="{F0FE2EA6-AB9E-4C48-8A0A-0550D4896BD2}" type="pres">
      <dgm:prSet presAssocID="{E96C88BB-9D2B-4BFB-BCF5-DAF19B63E099}" presName="lineArrowNode" presStyleLbl="alignAccFollowNode1" presStyleIdx="13" presStyleCnt="15"/>
      <dgm:spPr/>
    </dgm:pt>
    <dgm:pt modelId="{2BA01A46-70DA-4659-A3E8-0A49B37DA101}" type="pres">
      <dgm:prSet presAssocID="{39A89241-68AD-4040-B238-C442B0CFC483}" presName="sibTransNodeCircle" presStyleLbl="alignNode1" presStyleIdx="4" presStyleCnt="5">
        <dgm:presLayoutVars>
          <dgm:chMax val="0"/>
          <dgm:bulletEnabled/>
        </dgm:presLayoutVars>
      </dgm:prSet>
      <dgm:spPr/>
    </dgm:pt>
    <dgm:pt modelId="{6B279FFB-568C-4812-B20E-8194BEE28E7D}" type="pres">
      <dgm:prSet presAssocID="{39A89241-68AD-4040-B238-C442B0CFC483}" presName="spacerBetweenCircleAndCallout" presStyleCnt="0">
        <dgm:presLayoutVars/>
      </dgm:prSet>
      <dgm:spPr/>
    </dgm:pt>
    <dgm:pt modelId="{C1C1A39E-E7D5-4807-9CCC-C0174FE0407D}" type="pres">
      <dgm:prSet presAssocID="{E96C88BB-9D2B-4BFB-BCF5-DAF19B63E099}" presName="nodeText" presStyleLbl="alignAccFollowNode1" presStyleIdx="14" presStyleCnt="15">
        <dgm:presLayoutVars>
          <dgm:bulletEnabled val="1"/>
        </dgm:presLayoutVars>
      </dgm:prSet>
      <dgm:spPr/>
    </dgm:pt>
  </dgm:ptLst>
  <dgm:cxnLst>
    <dgm:cxn modelId="{8A31D606-4B5B-43A0-BA4E-7F9E14B1C955}" srcId="{CD66A965-1618-494E-B40F-8CFF97D8F7EB}" destId="{30839FED-6EFF-4632-BEE4-BA902CB555B5}" srcOrd="0" destOrd="0" parTransId="{88092A59-290F-4726-ACC0-DFB78D1A7455}" sibTransId="{1D94A8F6-0344-4E1F-9827-47685216E3B1}"/>
    <dgm:cxn modelId="{E13BF912-5EF6-4A14-ADB6-83D4308EF343}" type="presOf" srcId="{69EE73D1-BE3C-4589-A024-63FEA7C21092}" destId="{D17E8392-3449-472D-A5D0-DB4EE379AEE5}" srcOrd="0" destOrd="0" presId="urn:microsoft.com/office/officeart/2016/7/layout/LinearArrowProcessNumbered"/>
    <dgm:cxn modelId="{2DA5FA39-C844-48BD-A14B-72E9A913CAF6}" type="presOf" srcId="{39A89241-68AD-4040-B238-C442B0CFC483}" destId="{2BA01A46-70DA-4659-A3E8-0A49B37DA101}" srcOrd="0" destOrd="0" presId="urn:microsoft.com/office/officeart/2016/7/layout/LinearArrowProcessNumbered"/>
    <dgm:cxn modelId="{4D23615B-4775-4858-A3E9-C90A2989BAC6}" type="presOf" srcId="{CD66A965-1618-494E-B40F-8CFF97D8F7EB}" destId="{24559DD7-5A95-4A8C-BD9D-9C6516D8335B}" srcOrd="0" destOrd="0" presId="urn:microsoft.com/office/officeart/2016/7/layout/LinearArrowProcessNumbered"/>
    <dgm:cxn modelId="{F1ABFD42-04E1-4C70-8772-637D7CC907BC}" type="presOf" srcId="{E96C88BB-9D2B-4BFB-BCF5-DAF19B63E099}" destId="{C1C1A39E-E7D5-4807-9CCC-C0174FE0407D}" srcOrd="0" destOrd="0" presId="urn:microsoft.com/office/officeart/2016/7/layout/LinearArrowProcessNumbered"/>
    <dgm:cxn modelId="{C8AA3F4E-2149-49DD-B92A-6236CD451ABC}" srcId="{CD66A965-1618-494E-B40F-8CFF97D8F7EB}" destId="{069D6FDF-7303-47BD-9054-ECF664393C74}" srcOrd="3" destOrd="0" parTransId="{1D54E6BB-8E67-4C39-928A-5386E53E1F51}" sibTransId="{74379D3B-364C-4B29-B546-6920017BE240}"/>
    <dgm:cxn modelId="{37F2C370-7795-4015-A0B0-FF37147E2FFF}" type="presOf" srcId="{30839FED-6EFF-4632-BEE4-BA902CB555B5}" destId="{52F40D53-582B-4B3C-9E33-E7E5BD6E6694}" srcOrd="0" destOrd="0" presId="urn:microsoft.com/office/officeart/2016/7/layout/LinearArrowProcessNumbered"/>
    <dgm:cxn modelId="{61F20880-D3BA-42B7-AB7F-4F87C7CF9EC0}" type="presOf" srcId="{74379D3B-364C-4B29-B546-6920017BE240}" destId="{7CBD9655-BF06-4103-80C0-89048BCD5A6B}" srcOrd="0" destOrd="0" presId="urn:microsoft.com/office/officeart/2016/7/layout/LinearArrowProcessNumbered"/>
    <dgm:cxn modelId="{69DE40A5-A003-42A2-BF0B-873B9A1AAB72}" srcId="{CD66A965-1618-494E-B40F-8CFF97D8F7EB}" destId="{CA98CCF2-1F65-4B29-960E-C5ECE01C90ED}" srcOrd="2" destOrd="0" parTransId="{90EFF86F-B0C3-446E-8DC6-6A4D083E79AB}" sibTransId="{69EE73D1-BE3C-4589-A024-63FEA7C21092}"/>
    <dgm:cxn modelId="{3A8EF6B0-F47E-4FCC-8DEF-6457FE6018DD}" type="presOf" srcId="{069D6FDF-7303-47BD-9054-ECF664393C74}" destId="{AA76C1D9-3F91-41D6-8D79-6F36428BA0D7}" srcOrd="0" destOrd="0" presId="urn:microsoft.com/office/officeart/2016/7/layout/LinearArrowProcessNumbered"/>
    <dgm:cxn modelId="{235CF4B1-3580-4AB7-81F1-394A3F5C0DF5}" srcId="{CD66A965-1618-494E-B40F-8CFF97D8F7EB}" destId="{E96C88BB-9D2B-4BFB-BCF5-DAF19B63E099}" srcOrd="4" destOrd="0" parTransId="{C6DA2B29-8CD6-46B9-BDB5-7BEC8100EE9D}" sibTransId="{39A89241-68AD-4040-B238-C442B0CFC483}"/>
    <dgm:cxn modelId="{E871BAC3-8415-47F4-B2F4-FEC1E877FDCA}" type="presOf" srcId="{CA98CCF2-1F65-4B29-960E-C5ECE01C90ED}" destId="{00D77E3F-F3A5-4BC6-AC1C-52520E68D797}" srcOrd="0" destOrd="0" presId="urn:microsoft.com/office/officeart/2016/7/layout/LinearArrowProcessNumbered"/>
    <dgm:cxn modelId="{F566F0D8-2E3D-4756-88D3-14B00E1465BD}" type="presOf" srcId="{1D94A8F6-0344-4E1F-9827-47685216E3B1}" destId="{E0927A15-66FC-4B2B-BDC4-9AF891F9324C}" srcOrd="0" destOrd="0" presId="urn:microsoft.com/office/officeart/2016/7/layout/LinearArrowProcessNumbered"/>
    <dgm:cxn modelId="{B69A23E4-45AE-4D95-AB14-864AE6941153}" type="presOf" srcId="{850937B1-FED2-482C-9C82-A1AFB1731B15}" destId="{3A62086E-72F3-49B7-AB82-334D89B1958D}" srcOrd="0" destOrd="0" presId="urn:microsoft.com/office/officeart/2016/7/layout/LinearArrowProcessNumbered"/>
    <dgm:cxn modelId="{2C677BF0-470B-4449-925D-715A0AA68E22}" srcId="{CD66A965-1618-494E-B40F-8CFF97D8F7EB}" destId="{850937B1-FED2-482C-9C82-A1AFB1731B15}" srcOrd="1" destOrd="0" parTransId="{1CC63240-4AD9-4B88-98A4-66ADD87058D9}" sibTransId="{3D94399F-830B-4CBA-810E-A6AC934937AF}"/>
    <dgm:cxn modelId="{C0336EF2-EC77-40EC-B298-390C41B5C13F}" type="presOf" srcId="{3D94399F-830B-4CBA-810E-A6AC934937AF}" destId="{4E8DEF16-EDAD-4386-B957-6A8C096AB0F8}" srcOrd="0" destOrd="0" presId="urn:microsoft.com/office/officeart/2016/7/layout/LinearArrowProcessNumbered"/>
    <dgm:cxn modelId="{A555C8EE-F78C-42DA-8764-EE0F146B5314}" type="presParOf" srcId="{24559DD7-5A95-4A8C-BD9D-9C6516D8335B}" destId="{D45B2C50-638A-4FEF-AB78-F9DD297D8C9B}" srcOrd="0" destOrd="0" presId="urn:microsoft.com/office/officeart/2016/7/layout/LinearArrowProcessNumbered"/>
    <dgm:cxn modelId="{42770161-8E84-4FDC-BB6E-B6224E88B7EB}" type="presParOf" srcId="{D45B2C50-638A-4FEF-AB78-F9DD297D8C9B}" destId="{FA38E64A-D7EF-4A02-A104-FCDBFB001CAB}" srcOrd="0" destOrd="0" presId="urn:microsoft.com/office/officeart/2016/7/layout/LinearArrowProcessNumbered"/>
    <dgm:cxn modelId="{F88E24F1-7519-4D50-849F-21302D3E5F0E}" type="presParOf" srcId="{D45B2C50-638A-4FEF-AB78-F9DD297D8C9B}" destId="{60E7FBE5-0F80-4624-99B3-E18AC4C6B308}" srcOrd="1" destOrd="0" presId="urn:microsoft.com/office/officeart/2016/7/layout/LinearArrowProcessNumbered"/>
    <dgm:cxn modelId="{8E161C45-2FBF-4F09-915F-920AE078A362}" type="presParOf" srcId="{60E7FBE5-0F80-4624-99B3-E18AC4C6B308}" destId="{696AEFA1-B923-455A-85AD-53F294106CFC}" srcOrd="0" destOrd="0" presId="urn:microsoft.com/office/officeart/2016/7/layout/LinearArrowProcessNumbered"/>
    <dgm:cxn modelId="{2C606DFF-16AA-4198-9F63-12A6C98A7DCA}" type="presParOf" srcId="{60E7FBE5-0F80-4624-99B3-E18AC4C6B308}" destId="{5C496CF0-954F-4A07-8ECF-463DD41C7AE1}" srcOrd="1" destOrd="0" presId="urn:microsoft.com/office/officeart/2016/7/layout/LinearArrowProcessNumbered"/>
    <dgm:cxn modelId="{FAF43E64-C2E0-4B82-BC41-78CC5A847BFA}" type="presParOf" srcId="{60E7FBE5-0F80-4624-99B3-E18AC4C6B308}" destId="{E0927A15-66FC-4B2B-BDC4-9AF891F9324C}" srcOrd="2" destOrd="0" presId="urn:microsoft.com/office/officeart/2016/7/layout/LinearArrowProcessNumbered"/>
    <dgm:cxn modelId="{A2582BF6-9133-4751-9630-D77B7DB4BE82}" type="presParOf" srcId="{60E7FBE5-0F80-4624-99B3-E18AC4C6B308}" destId="{F5D11C97-11CF-43F9-8766-48558DA5C0E7}" srcOrd="3" destOrd="0" presId="urn:microsoft.com/office/officeart/2016/7/layout/LinearArrowProcessNumbered"/>
    <dgm:cxn modelId="{025FBA7B-8065-4097-8270-5DB48C50C28A}" type="presParOf" srcId="{D45B2C50-638A-4FEF-AB78-F9DD297D8C9B}" destId="{52F40D53-582B-4B3C-9E33-E7E5BD6E6694}" srcOrd="2" destOrd="0" presId="urn:microsoft.com/office/officeart/2016/7/layout/LinearArrowProcessNumbered"/>
    <dgm:cxn modelId="{8E0AA4D2-E137-467C-9D15-5C6EB067A6F8}" type="presParOf" srcId="{24559DD7-5A95-4A8C-BD9D-9C6516D8335B}" destId="{98A05B02-521D-43C5-B875-B2378A54A1CA}" srcOrd="1" destOrd="0" presId="urn:microsoft.com/office/officeart/2016/7/layout/LinearArrowProcessNumbered"/>
    <dgm:cxn modelId="{DECFF297-39EC-4BE8-A8B8-13C28B9004AF}" type="presParOf" srcId="{24559DD7-5A95-4A8C-BD9D-9C6516D8335B}" destId="{5DA26D8B-F11B-4A4A-A3DA-9FAC9D1A8F46}" srcOrd="2" destOrd="0" presId="urn:microsoft.com/office/officeart/2016/7/layout/LinearArrowProcessNumbered"/>
    <dgm:cxn modelId="{4EDCB9F8-1C6C-47E7-BF6E-6A401B5756FE}" type="presParOf" srcId="{5DA26D8B-F11B-4A4A-A3DA-9FAC9D1A8F46}" destId="{95AE7E64-4117-4E42-8BC0-847DC0CBB2BB}" srcOrd="0" destOrd="0" presId="urn:microsoft.com/office/officeart/2016/7/layout/LinearArrowProcessNumbered"/>
    <dgm:cxn modelId="{9315B574-4FAD-451D-AB63-8E1D9F05C91F}" type="presParOf" srcId="{5DA26D8B-F11B-4A4A-A3DA-9FAC9D1A8F46}" destId="{6537DD04-13FF-4A0C-82CD-A50F3D5407C6}" srcOrd="1" destOrd="0" presId="urn:microsoft.com/office/officeart/2016/7/layout/LinearArrowProcessNumbered"/>
    <dgm:cxn modelId="{5B31A069-8B70-489B-80B3-241F691C14E9}" type="presParOf" srcId="{6537DD04-13FF-4A0C-82CD-A50F3D5407C6}" destId="{334C4A0F-050D-44D2-8224-4600B8F6AE8B}" srcOrd="0" destOrd="0" presId="urn:microsoft.com/office/officeart/2016/7/layout/LinearArrowProcessNumbered"/>
    <dgm:cxn modelId="{5F9B9FA3-0854-4FF4-B066-92FFBDA2773A}" type="presParOf" srcId="{6537DD04-13FF-4A0C-82CD-A50F3D5407C6}" destId="{ADF218E3-AC27-4ED7-81F8-0EB7A49B3F26}" srcOrd="1" destOrd="0" presId="urn:microsoft.com/office/officeart/2016/7/layout/LinearArrowProcessNumbered"/>
    <dgm:cxn modelId="{14FBA921-AE91-458C-844A-4E4BC9932863}" type="presParOf" srcId="{6537DD04-13FF-4A0C-82CD-A50F3D5407C6}" destId="{4E8DEF16-EDAD-4386-B957-6A8C096AB0F8}" srcOrd="2" destOrd="0" presId="urn:microsoft.com/office/officeart/2016/7/layout/LinearArrowProcessNumbered"/>
    <dgm:cxn modelId="{8B997D69-8310-477F-83DC-2CA8CF58445D}" type="presParOf" srcId="{6537DD04-13FF-4A0C-82CD-A50F3D5407C6}" destId="{D7EABACE-B024-424B-A1E5-5A6BC96DC93B}" srcOrd="3" destOrd="0" presId="urn:microsoft.com/office/officeart/2016/7/layout/LinearArrowProcessNumbered"/>
    <dgm:cxn modelId="{8D3938E1-6960-4FFE-8510-B7F76A28DBBD}" type="presParOf" srcId="{5DA26D8B-F11B-4A4A-A3DA-9FAC9D1A8F46}" destId="{3A62086E-72F3-49B7-AB82-334D89B1958D}" srcOrd="2" destOrd="0" presId="urn:microsoft.com/office/officeart/2016/7/layout/LinearArrowProcessNumbered"/>
    <dgm:cxn modelId="{B12F5894-FB6B-4B3E-B3A9-BAFD790A8791}" type="presParOf" srcId="{24559DD7-5A95-4A8C-BD9D-9C6516D8335B}" destId="{4C390A3E-63CB-453C-B45D-AE7BB44EF496}" srcOrd="3" destOrd="0" presId="urn:microsoft.com/office/officeart/2016/7/layout/LinearArrowProcessNumbered"/>
    <dgm:cxn modelId="{E375559E-14D2-4A02-B5BE-8046E7E983E8}" type="presParOf" srcId="{24559DD7-5A95-4A8C-BD9D-9C6516D8335B}" destId="{23FCC6B0-E033-40FD-B4B0-ED0C585607B9}" srcOrd="4" destOrd="0" presId="urn:microsoft.com/office/officeart/2016/7/layout/LinearArrowProcessNumbered"/>
    <dgm:cxn modelId="{5102B906-4212-449F-8202-1F8E72243DFA}" type="presParOf" srcId="{23FCC6B0-E033-40FD-B4B0-ED0C585607B9}" destId="{A3A9C04F-5F01-4422-94B0-5691B84BAADD}" srcOrd="0" destOrd="0" presId="urn:microsoft.com/office/officeart/2016/7/layout/LinearArrowProcessNumbered"/>
    <dgm:cxn modelId="{FCE9E7C8-C372-4770-A1DC-ECDD3B71BC7B}" type="presParOf" srcId="{23FCC6B0-E033-40FD-B4B0-ED0C585607B9}" destId="{FBE6FF32-3883-4A97-A2F0-52D7326C5FA9}" srcOrd="1" destOrd="0" presId="urn:microsoft.com/office/officeart/2016/7/layout/LinearArrowProcessNumbered"/>
    <dgm:cxn modelId="{CDFAFE68-46FE-4E77-B4B9-83C49CD51B3F}" type="presParOf" srcId="{FBE6FF32-3883-4A97-A2F0-52D7326C5FA9}" destId="{13A6262A-D6A9-4BD8-89BC-251A5E51B772}" srcOrd="0" destOrd="0" presId="urn:microsoft.com/office/officeart/2016/7/layout/LinearArrowProcessNumbered"/>
    <dgm:cxn modelId="{7B24C0FD-14E5-400F-A258-4E8181AD0783}" type="presParOf" srcId="{FBE6FF32-3883-4A97-A2F0-52D7326C5FA9}" destId="{BEA0C83E-72B9-433D-9871-E13A1D61B6AF}" srcOrd="1" destOrd="0" presId="urn:microsoft.com/office/officeart/2016/7/layout/LinearArrowProcessNumbered"/>
    <dgm:cxn modelId="{ACE83AFD-625E-4A0D-A21E-499F9EC9D275}" type="presParOf" srcId="{FBE6FF32-3883-4A97-A2F0-52D7326C5FA9}" destId="{D17E8392-3449-472D-A5D0-DB4EE379AEE5}" srcOrd="2" destOrd="0" presId="urn:microsoft.com/office/officeart/2016/7/layout/LinearArrowProcessNumbered"/>
    <dgm:cxn modelId="{22087837-8896-4E6E-9299-11BC8E7A4985}" type="presParOf" srcId="{FBE6FF32-3883-4A97-A2F0-52D7326C5FA9}" destId="{C9D39C54-D968-488D-95A5-B52E337A3C8F}" srcOrd="3" destOrd="0" presId="urn:microsoft.com/office/officeart/2016/7/layout/LinearArrowProcessNumbered"/>
    <dgm:cxn modelId="{57468687-7E6D-4868-A0EA-CF73CFF29DE8}" type="presParOf" srcId="{23FCC6B0-E033-40FD-B4B0-ED0C585607B9}" destId="{00D77E3F-F3A5-4BC6-AC1C-52520E68D797}" srcOrd="2" destOrd="0" presId="urn:microsoft.com/office/officeart/2016/7/layout/LinearArrowProcessNumbered"/>
    <dgm:cxn modelId="{DE9BB3C4-6CBC-48EF-80DB-85F5B6621ACC}" type="presParOf" srcId="{24559DD7-5A95-4A8C-BD9D-9C6516D8335B}" destId="{202A726D-3A0B-4FAF-905A-1D3FA048F413}" srcOrd="5" destOrd="0" presId="urn:microsoft.com/office/officeart/2016/7/layout/LinearArrowProcessNumbered"/>
    <dgm:cxn modelId="{CD722185-EB52-40EE-85AC-BB38D34E950D}" type="presParOf" srcId="{24559DD7-5A95-4A8C-BD9D-9C6516D8335B}" destId="{CC965073-5620-461B-9536-81AA2D4B037D}" srcOrd="6" destOrd="0" presId="urn:microsoft.com/office/officeart/2016/7/layout/LinearArrowProcessNumbered"/>
    <dgm:cxn modelId="{0630C78A-AAF3-4217-A369-478CF740A877}" type="presParOf" srcId="{CC965073-5620-461B-9536-81AA2D4B037D}" destId="{280E542E-21AD-4D7B-ABCE-2755AE4EF511}" srcOrd="0" destOrd="0" presId="urn:microsoft.com/office/officeart/2016/7/layout/LinearArrowProcessNumbered"/>
    <dgm:cxn modelId="{1FED831D-9418-434B-AD60-0CC1CA692FFA}" type="presParOf" srcId="{CC965073-5620-461B-9536-81AA2D4B037D}" destId="{CC9CD188-0BB5-4559-852E-54E42532769E}" srcOrd="1" destOrd="0" presId="urn:microsoft.com/office/officeart/2016/7/layout/LinearArrowProcessNumbered"/>
    <dgm:cxn modelId="{2EB47364-E7D2-4904-A890-AB185DE37D1D}" type="presParOf" srcId="{CC9CD188-0BB5-4559-852E-54E42532769E}" destId="{7D049F5D-6B4B-4682-923C-451AD753924F}" srcOrd="0" destOrd="0" presId="urn:microsoft.com/office/officeart/2016/7/layout/LinearArrowProcessNumbered"/>
    <dgm:cxn modelId="{D2D751AE-B956-4EA0-80FE-737FDEFD9FC2}" type="presParOf" srcId="{CC9CD188-0BB5-4559-852E-54E42532769E}" destId="{E997319D-608B-49F9-89F6-52144648A57F}" srcOrd="1" destOrd="0" presId="urn:microsoft.com/office/officeart/2016/7/layout/LinearArrowProcessNumbered"/>
    <dgm:cxn modelId="{B9297125-06B3-4D8B-B392-C368A9178A33}" type="presParOf" srcId="{CC9CD188-0BB5-4559-852E-54E42532769E}" destId="{7CBD9655-BF06-4103-80C0-89048BCD5A6B}" srcOrd="2" destOrd="0" presId="urn:microsoft.com/office/officeart/2016/7/layout/LinearArrowProcessNumbered"/>
    <dgm:cxn modelId="{F28B2E96-8B99-466A-B91A-50A4C7F9E776}" type="presParOf" srcId="{CC9CD188-0BB5-4559-852E-54E42532769E}" destId="{BBF8F80C-B148-4E2F-ABD7-0DE7449C890E}" srcOrd="3" destOrd="0" presId="urn:microsoft.com/office/officeart/2016/7/layout/LinearArrowProcessNumbered"/>
    <dgm:cxn modelId="{0E3F7033-7828-42E7-B408-71CC8245F31F}" type="presParOf" srcId="{CC965073-5620-461B-9536-81AA2D4B037D}" destId="{AA76C1D9-3F91-41D6-8D79-6F36428BA0D7}" srcOrd="2" destOrd="0" presId="urn:microsoft.com/office/officeart/2016/7/layout/LinearArrowProcessNumbered"/>
    <dgm:cxn modelId="{1A842327-16D0-4F32-947B-8FD0B809FE0E}" type="presParOf" srcId="{24559DD7-5A95-4A8C-BD9D-9C6516D8335B}" destId="{7B202AAA-0762-46B9-9C00-B7C2D7B72244}" srcOrd="7" destOrd="0" presId="urn:microsoft.com/office/officeart/2016/7/layout/LinearArrowProcessNumbered"/>
    <dgm:cxn modelId="{5E65C435-0A2D-42FB-8076-59D0B6FF7109}" type="presParOf" srcId="{24559DD7-5A95-4A8C-BD9D-9C6516D8335B}" destId="{59FE95CA-D14B-4CB9-B93D-78BD358D83CB}" srcOrd="8" destOrd="0" presId="urn:microsoft.com/office/officeart/2016/7/layout/LinearArrowProcessNumbered"/>
    <dgm:cxn modelId="{9F048AE4-A65D-4A3A-9798-4504C9C12BE3}" type="presParOf" srcId="{59FE95CA-D14B-4CB9-B93D-78BD358D83CB}" destId="{1FC95DD0-49A4-48C9-A607-80E443406449}" srcOrd="0" destOrd="0" presId="urn:microsoft.com/office/officeart/2016/7/layout/LinearArrowProcessNumbered"/>
    <dgm:cxn modelId="{AC95747E-972E-4E88-B299-F66F68B9C517}" type="presParOf" srcId="{59FE95CA-D14B-4CB9-B93D-78BD358D83CB}" destId="{679A9C37-C913-4442-8E24-DD676ACD9B21}" srcOrd="1" destOrd="0" presId="urn:microsoft.com/office/officeart/2016/7/layout/LinearArrowProcessNumbered"/>
    <dgm:cxn modelId="{47CE8481-BD2E-4BE9-9309-983CF61C7A19}" type="presParOf" srcId="{679A9C37-C913-4442-8E24-DD676ACD9B21}" destId="{6ED734E5-9397-4FBB-954A-C0D1CB63FE53}" srcOrd="0" destOrd="0" presId="urn:microsoft.com/office/officeart/2016/7/layout/LinearArrowProcessNumbered"/>
    <dgm:cxn modelId="{DE092832-8D98-44EE-A2CC-81EC57572D81}" type="presParOf" srcId="{679A9C37-C913-4442-8E24-DD676ACD9B21}" destId="{F0FE2EA6-AB9E-4C48-8A0A-0550D4896BD2}" srcOrd="1" destOrd="0" presId="urn:microsoft.com/office/officeart/2016/7/layout/LinearArrowProcessNumbered"/>
    <dgm:cxn modelId="{8AF6427D-7787-42B1-BDC0-328FB4F9AE5C}" type="presParOf" srcId="{679A9C37-C913-4442-8E24-DD676ACD9B21}" destId="{2BA01A46-70DA-4659-A3E8-0A49B37DA101}" srcOrd="2" destOrd="0" presId="urn:microsoft.com/office/officeart/2016/7/layout/LinearArrowProcessNumbered"/>
    <dgm:cxn modelId="{82C82A14-6195-4EBC-8950-102183C3127A}" type="presParOf" srcId="{679A9C37-C913-4442-8E24-DD676ACD9B21}" destId="{6B279FFB-568C-4812-B20E-8194BEE28E7D}" srcOrd="3" destOrd="0" presId="urn:microsoft.com/office/officeart/2016/7/layout/LinearArrowProcessNumbered"/>
    <dgm:cxn modelId="{653E7932-590C-493F-9A66-165D50E71422}" type="presParOf" srcId="{59FE95CA-D14B-4CB9-B93D-78BD358D83CB}" destId="{C1C1A39E-E7D5-4807-9CCC-C0174FE0407D}"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C97A2-E3B0-4F13-9EAF-79F7A56B860A}" type="doc">
      <dgm:prSet loTypeId="urn:microsoft.com/office/officeart/2005/8/layout/process1" loCatId="process" qsTypeId="urn:microsoft.com/office/officeart/2005/8/quickstyle/simple2" qsCatId="simple" csTypeId="urn:microsoft.com/office/officeart/2005/8/colors/colorful5" csCatId="colorful" phldr="1"/>
      <dgm:spPr/>
      <dgm:t>
        <a:bodyPr/>
        <a:lstStyle/>
        <a:p>
          <a:endParaRPr lang="en-US"/>
        </a:p>
      </dgm:t>
    </dgm:pt>
    <dgm:pt modelId="{DA01161D-CD2C-494C-B67D-C6BA84A44676}">
      <dgm:prSet/>
      <dgm:spPr/>
      <dgm:t>
        <a:bodyPr/>
        <a:lstStyle/>
        <a:p>
          <a:r>
            <a:rPr lang="en-US" b="1" dirty="0"/>
            <a:t>Financial </a:t>
          </a:r>
          <a:r>
            <a:rPr lang="en-US" b="1"/>
            <a:t>Resources-</a:t>
          </a:r>
          <a:r>
            <a:rPr lang="en-US"/>
            <a:t>$</a:t>
          </a:r>
          <a:r>
            <a:rPr lang="en-US" u="sng"/>
            <a:t>3 billion </a:t>
          </a:r>
          <a:r>
            <a:rPr lang="en-US" dirty="0"/>
            <a:t>annually to DC through Federal Assistance Programs</a:t>
          </a:r>
        </a:p>
      </dgm:t>
    </dgm:pt>
    <dgm:pt modelId="{F21416BA-AC7A-4B45-862F-0F0448C67C9B}" type="parTrans" cxnId="{31DDF860-7D28-4138-BFC4-7F64EFC582D9}">
      <dgm:prSet/>
      <dgm:spPr/>
      <dgm:t>
        <a:bodyPr/>
        <a:lstStyle/>
        <a:p>
          <a:endParaRPr lang="en-US"/>
        </a:p>
      </dgm:t>
    </dgm:pt>
    <dgm:pt modelId="{72CCD198-DAB6-41D8-BF04-E0A955757238}" type="sibTrans" cxnId="{31DDF860-7D28-4138-BFC4-7F64EFC582D9}">
      <dgm:prSet/>
      <dgm:spPr/>
      <dgm:t>
        <a:bodyPr/>
        <a:lstStyle/>
        <a:p>
          <a:endParaRPr lang="en-US"/>
        </a:p>
      </dgm:t>
    </dgm:pt>
    <dgm:pt modelId="{56B782BE-8FDA-4D2A-8DD0-0960BD508F8D}">
      <dgm:prSet/>
      <dgm:spPr/>
      <dgm:t>
        <a:bodyPr/>
        <a:lstStyle/>
        <a:p>
          <a:r>
            <a:rPr lang="en-US" b="1" dirty="0"/>
            <a:t>Planning and Policy Guidance</a:t>
          </a:r>
          <a:r>
            <a:rPr lang="en-US" dirty="0"/>
            <a:t>-population data used by almost every District Agency to set priorities</a:t>
          </a:r>
        </a:p>
      </dgm:t>
    </dgm:pt>
    <dgm:pt modelId="{1C0E04EF-E1B8-423B-B884-874C935E44A5}" type="parTrans" cxnId="{93346CB2-D1C0-4323-B665-09D70EDB284C}">
      <dgm:prSet/>
      <dgm:spPr/>
      <dgm:t>
        <a:bodyPr/>
        <a:lstStyle/>
        <a:p>
          <a:endParaRPr lang="en-US"/>
        </a:p>
      </dgm:t>
    </dgm:pt>
    <dgm:pt modelId="{05273EE3-5F8A-48FF-9CD9-DE0A3B4BDCE5}" type="sibTrans" cxnId="{93346CB2-D1C0-4323-B665-09D70EDB284C}">
      <dgm:prSet/>
      <dgm:spPr/>
      <dgm:t>
        <a:bodyPr/>
        <a:lstStyle/>
        <a:p>
          <a:endParaRPr lang="en-US"/>
        </a:p>
      </dgm:t>
    </dgm:pt>
    <dgm:pt modelId="{D224F2A8-54C3-4826-85CB-31F31388C98A}">
      <dgm:prSet>
        <dgm:style>
          <a:lnRef idx="1">
            <a:schemeClr val="accent3"/>
          </a:lnRef>
          <a:fillRef idx="3">
            <a:schemeClr val="accent3"/>
          </a:fillRef>
          <a:effectRef idx="2">
            <a:schemeClr val="accent3"/>
          </a:effectRef>
          <a:fontRef idx="minor">
            <a:schemeClr val="lt1"/>
          </a:fontRef>
        </dgm:style>
      </dgm:prSet>
      <dgm:spPr/>
      <dgm:t>
        <a:bodyPr/>
        <a:lstStyle/>
        <a:p>
          <a:r>
            <a:rPr lang="en-US" b="1" dirty="0"/>
            <a:t>Social and Racial Equity</a:t>
          </a:r>
          <a:r>
            <a:rPr lang="en-US" dirty="0"/>
            <a:t>-the District must continue to ensure that the most vulnerable residents are counted and that District policies continue to support the diversity that makes DC great.</a:t>
          </a:r>
        </a:p>
      </dgm:t>
    </dgm:pt>
    <dgm:pt modelId="{6B720A30-4D0D-4968-9D86-306DF05B1C34}" type="parTrans" cxnId="{8F0FB58F-2CB7-4396-9977-1A273F5BE897}">
      <dgm:prSet/>
      <dgm:spPr/>
      <dgm:t>
        <a:bodyPr/>
        <a:lstStyle/>
        <a:p>
          <a:endParaRPr lang="en-US"/>
        </a:p>
      </dgm:t>
    </dgm:pt>
    <dgm:pt modelId="{D7B4800B-AF41-4F0D-B1F0-477AE4E50191}" type="sibTrans" cxnId="{8F0FB58F-2CB7-4396-9977-1A273F5BE897}">
      <dgm:prSet/>
      <dgm:spPr/>
      <dgm:t>
        <a:bodyPr/>
        <a:lstStyle/>
        <a:p>
          <a:endParaRPr lang="en-US"/>
        </a:p>
      </dgm:t>
    </dgm:pt>
    <dgm:pt modelId="{74475716-2A94-4428-822C-B63F6A0F6AD1}">
      <dgm:prSet/>
      <dgm:spPr/>
      <dgm:t>
        <a:bodyPr/>
        <a:lstStyle/>
        <a:p>
          <a:r>
            <a:rPr lang="en-US" b="1" dirty="0"/>
            <a:t>Updating Ward Boundaries</a:t>
          </a:r>
          <a:r>
            <a:rPr lang="en-US" dirty="0"/>
            <a:t>-Ensure fair and equal representation across 8 Wards.</a:t>
          </a:r>
        </a:p>
      </dgm:t>
    </dgm:pt>
    <dgm:pt modelId="{63BD28B9-BB35-45D7-8AF9-2503DBC445A2}" type="parTrans" cxnId="{A93BF87F-D0E1-4C12-B829-8088708B9C1A}">
      <dgm:prSet/>
      <dgm:spPr/>
      <dgm:t>
        <a:bodyPr/>
        <a:lstStyle/>
        <a:p>
          <a:endParaRPr lang="en-US"/>
        </a:p>
      </dgm:t>
    </dgm:pt>
    <dgm:pt modelId="{0AEDD801-60F5-4CBD-B64E-E43134C0F8B8}" type="sibTrans" cxnId="{A93BF87F-D0E1-4C12-B829-8088708B9C1A}">
      <dgm:prSet/>
      <dgm:spPr/>
      <dgm:t>
        <a:bodyPr/>
        <a:lstStyle/>
        <a:p>
          <a:endParaRPr lang="en-US"/>
        </a:p>
      </dgm:t>
    </dgm:pt>
    <dgm:pt modelId="{32C954BB-2888-4139-B7A8-D9A85FC391E5}" type="pres">
      <dgm:prSet presAssocID="{836C97A2-E3B0-4F13-9EAF-79F7A56B860A}" presName="Name0" presStyleCnt="0">
        <dgm:presLayoutVars>
          <dgm:dir/>
          <dgm:resizeHandles val="exact"/>
        </dgm:presLayoutVars>
      </dgm:prSet>
      <dgm:spPr/>
    </dgm:pt>
    <dgm:pt modelId="{CD4AF4C9-FBB3-4D55-B78A-13F196636372}" type="pres">
      <dgm:prSet presAssocID="{DA01161D-CD2C-494C-B67D-C6BA84A44676}" presName="node" presStyleLbl="node1" presStyleIdx="0" presStyleCnt="4">
        <dgm:presLayoutVars>
          <dgm:bulletEnabled val="1"/>
        </dgm:presLayoutVars>
      </dgm:prSet>
      <dgm:spPr/>
    </dgm:pt>
    <dgm:pt modelId="{358B5A24-F507-435B-ACFD-26E23283B6C1}" type="pres">
      <dgm:prSet presAssocID="{72CCD198-DAB6-41D8-BF04-E0A955757238}" presName="sibTrans" presStyleLbl="sibTrans2D1" presStyleIdx="0" presStyleCnt="3"/>
      <dgm:spPr/>
    </dgm:pt>
    <dgm:pt modelId="{A1E6324A-7116-445C-9736-47528CF7042B}" type="pres">
      <dgm:prSet presAssocID="{72CCD198-DAB6-41D8-BF04-E0A955757238}" presName="connectorText" presStyleLbl="sibTrans2D1" presStyleIdx="0" presStyleCnt="3"/>
      <dgm:spPr/>
    </dgm:pt>
    <dgm:pt modelId="{4020F704-5E38-4F5C-9EB5-F9A66C4C51B6}" type="pres">
      <dgm:prSet presAssocID="{56B782BE-8FDA-4D2A-8DD0-0960BD508F8D}" presName="node" presStyleLbl="node1" presStyleIdx="1" presStyleCnt="4">
        <dgm:presLayoutVars>
          <dgm:bulletEnabled val="1"/>
        </dgm:presLayoutVars>
      </dgm:prSet>
      <dgm:spPr/>
    </dgm:pt>
    <dgm:pt modelId="{42D34454-F495-48C5-8F91-C01A1B3D46F6}" type="pres">
      <dgm:prSet presAssocID="{05273EE3-5F8A-48FF-9CD9-DE0A3B4BDCE5}" presName="sibTrans" presStyleLbl="sibTrans2D1" presStyleIdx="1" presStyleCnt="3"/>
      <dgm:spPr/>
    </dgm:pt>
    <dgm:pt modelId="{6DBF7484-F660-438D-A00B-44A4F180D15E}" type="pres">
      <dgm:prSet presAssocID="{05273EE3-5F8A-48FF-9CD9-DE0A3B4BDCE5}" presName="connectorText" presStyleLbl="sibTrans2D1" presStyleIdx="1" presStyleCnt="3"/>
      <dgm:spPr/>
    </dgm:pt>
    <dgm:pt modelId="{A5DBE017-34BA-4CF7-8DE5-FD9A6D0D8B44}" type="pres">
      <dgm:prSet presAssocID="{D224F2A8-54C3-4826-85CB-31F31388C98A}" presName="node" presStyleLbl="node1" presStyleIdx="2" presStyleCnt="4">
        <dgm:presLayoutVars>
          <dgm:bulletEnabled val="1"/>
        </dgm:presLayoutVars>
      </dgm:prSet>
      <dgm:spPr/>
    </dgm:pt>
    <dgm:pt modelId="{D0A341BF-3494-43F2-B997-6B6BC6EEEF0C}" type="pres">
      <dgm:prSet presAssocID="{D7B4800B-AF41-4F0D-B1F0-477AE4E50191}" presName="sibTrans" presStyleLbl="sibTrans2D1" presStyleIdx="2" presStyleCnt="3"/>
      <dgm:spPr/>
    </dgm:pt>
    <dgm:pt modelId="{97AA212E-07A0-413D-90AB-EFCF48493D33}" type="pres">
      <dgm:prSet presAssocID="{D7B4800B-AF41-4F0D-B1F0-477AE4E50191}" presName="connectorText" presStyleLbl="sibTrans2D1" presStyleIdx="2" presStyleCnt="3"/>
      <dgm:spPr/>
    </dgm:pt>
    <dgm:pt modelId="{8C015ECA-5B7C-46B7-A93C-658AE2B7F9DA}" type="pres">
      <dgm:prSet presAssocID="{74475716-2A94-4428-822C-B63F6A0F6AD1}" presName="node" presStyleLbl="node1" presStyleIdx="3" presStyleCnt="4">
        <dgm:presLayoutVars>
          <dgm:bulletEnabled val="1"/>
        </dgm:presLayoutVars>
      </dgm:prSet>
      <dgm:spPr/>
    </dgm:pt>
  </dgm:ptLst>
  <dgm:cxnLst>
    <dgm:cxn modelId="{57B9AF1A-A261-4853-A9E3-CA8F7CD1D7BB}" type="presOf" srcId="{DA01161D-CD2C-494C-B67D-C6BA84A44676}" destId="{CD4AF4C9-FBB3-4D55-B78A-13F196636372}" srcOrd="0" destOrd="0" presId="urn:microsoft.com/office/officeart/2005/8/layout/process1"/>
    <dgm:cxn modelId="{31DDF860-7D28-4138-BFC4-7F64EFC582D9}" srcId="{836C97A2-E3B0-4F13-9EAF-79F7A56B860A}" destId="{DA01161D-CD2C-494C-B67D-C6BA84A44676}" srcOrd="0" destOrd="0" parTransId="{F21416BA-AC7A-4B45-862F-0F0448C67C9B}" sibTransId="{72CCD198-DAB6-41D8-BF04-E0A955757238}"/>
    <dgm:cxn modelId="{0D4B1245-6271-4CC6-93CF-D4F7A19CCED8}" type="presOf" srcId="{72CCD198-DAB6-41D8-BF04-E0A955757238}" destId="{358B5A24-F507-435B-ACFD-26E23283B6C1}" srcOrd="0" destOrd="0" presId="urn:microsoft.com/office/officeart/2005/8/layout/process1"/>
    <dgm:cxn modelId="{8383A86E-91A1-4CBB-A134-E29725895ACE}" type="presOf" srcId="{72CCD198-DAB6-41D8-BF04-E0A955757238}" destId="{A1E6324A-7116-445C-9736-47528CF7042B}" srcOrd="1" destOrd="0" presId="urn:microsoft.com/office/officeart/2005/8/layout/process1"/>
    <dgm:cxn modelId="{06540577-F2F4-4651-8AF2-97D6B5704CDA}" type="presOf" srcId="{D224F2A8-54C3-4826-85CB-31F31388C98A}" destId="{A5DBE017-34BA-4CF7-8DE5-FD9A6D0D8B44}" srcOrd="0" destOrd="0" presId="urn:microsoft.com/office/officeart/2005/8/layout/process1"/>
    <dgm:cxn modelId="{21D1457A-0299-45E8-96D8-390ADC4187D0}" type="presOf" srcId="{D7B4800B-AF41-4F0D-B1F0-477AE4E50191}" destId="{97AA212E-07A0-413D-90AB-EFCF48493D33}" srcOrd="1" destOrd="0" presId="urn:microsoft.com/office/officeart/2005/8/layout/process1"/>
    <dgm:cxn modelId="{A93BF87F-D0E1-4C12-B829-8088708B9C1A}" srcId="{836C97A2-E3B0-4F13-9EAF-79F7A56B860A}" destId="{74475716-2A94-4428-822C-B63F6A0F6AD1}" srcOrd="3" destOrd="0" parTransId="{63BD28B9-BB35-45D7-8AF9-2503DBC445A2}" sibTransId="{0AEDD801-60F5-4CBD-B64E-E43134C0F8B8}"/>
    <dgm:cxn modelId="{25B2008F-16A2-4697-85EF-AFD30E9D25AE}" type="presOf" srcId="{D7B4800B-AF41-4F0D-B1F0-477AE4E50191}" destId="{D0A341BF-3494-43F2-B997-6B6BC6EEEF0C}" srcOrd="0" destOrd="0" presId="urn:microsoft.com/office/officeart/2005/8/layout/process1"/>
    <dgm:cxn modelId="{8F0FB58F-2CB7-4396-9977-1A273F5BE897}" srcId="{836C97A2-E3B0-4F13-9EAF-79F7A56B860A}" destId="{D224F2A8-54C3-4826-85CB-31F31388C98A}" srcOrd="2" destOrd="0" parTransId="{6B720A30-4D0D-4968-9D86-306DF05B1C34}" sibTransId="{D7B4800B-AF41-4F0D-B1F0-477AE4E50191}"/>
    <dgm:cxn modelId="{0C5C6E90-E9C2-4F83-99C2-79916084203E}" type="presOf" srcId="{05273EE3-5F8A-48FF-9CD9-DE0A3B4BDCE5}" destId="{6DBF7484-F660-438D-A00B-44A4F180D15E}" srcOrd="1" destOrd="0" presId="urn:microsoft.com/office/officeart/2005/8/layout/process1"/>
    <dgm:cxn modelId="{C3339F91-B4B3-4BD2-B497-A78EA4BBDBA0}" type="presOf" srcId="{836C97A2-E3B0-4F13-9EAF-79F7A56B860A}" destId="{32C954BB-2888-4139-B7A8-D9A85FC391E5}" srcOrd="0" destOrd="0" presId="urn:microsoft.com/office/officeart/2005/8/layout/process1"/>
    <dgm:cxn modelId="{93346CB2-D1C0-4323-B665-09D70EDB284C}" srcId="{836C97A2-E3B0-4F13-9EAF-79F7A56B860A}" destId="{56B782BE-8FDA-4D2A-8DD0-0960BD508F8D}" srcOrd="1" destOrd="0" parTransId="{1C0E04EF-E1B8-423B-B884-874C935E44A5}" sibTransId="{05273EE3-5F8A-48FF-9CD9-DE0A3B4BDCE5}"/>
    <dgm:cxn modelId="{8723C6E0-5E82-418E-ABFA-DFF904E01323}" type="presOf" srcId="{74475716-2A94-4428-822C-B63F6A0F6AD1}" destId="{8C015ECA-5B7C-46B7-A93C-658AE2B7F9DA}" srcOrd="0" destOrd="0" presId="urn:microsoft.com/office/officeart/2005/8/layout/process1"/>
    <dgm:cxn modelId="{9BB129E9-FF97-43BB-9C05-ED16605F8C51}" type="presOf" srcId="{56B782BE-8FDA-4D2A-8DD0-0960BD508F8D}" destId="{4020F704-5E38-4F5C-9EB5-F9A66C4C51B6}" srcOrd="0" destOrd="0" presId="urn:microsoft.com/office/officeart/2005/8/layout/process1"/>
    <dgm:cxn modelId="{82AC4CFE-2C29-411D-A2EF-4BD0751BED4C}" type="presOf" srcId="{05273EE3-5F8A-48FF-9CD9-DE0A3B4BDCE5}" destId="{42D34454-F495-48C5-8F91-C01A1B3D46F6}" srcOrd="0" destOrd="0" presId="urn:microsoft.com/office/officeart/2005/8/layout/process1"/>
    <dgm:cxn modelId="{F5F00BCB-5B02-42D7-A281-B35FF7D0DCEF}" type="presParOf" srcId="{32C954BB-2888-4139-B7A8-D9A85FC391E5}" destId="{CD4AF4C9-FBB3-4D55-B78A-13F196636372}" srcOrd="0" destOrd="0" presId="urn:microsoft.com/office/officeart/2005/8/layout/process1"/>
    <dgm:cxn modelId="{7DF17A28-E1ED-497E-87A9-68979987214E}" type="presParOf" srcId="{32C954BB-2888-4139-B7A8-D9A85FC391E5}" destId="{358B5A24-F507-435B-ACFD-26E23283B6C1}" srcOrd="1" destOrd="0" presId="urn:microsoft.com/office/officeart/2005/8/layout/process1"/>
    <dgm:cxn modelId="{85660B58-9607-4432-95B5-996E98475A26}" type="presParOf" srcId="{358B5A24-F507-435B-ACFD-26E23283B6C1}" destId="{A1E6324A-7116-445C-9736-47528CF7042B}" srcOrd="0" destOrd="0" presId="urn:microsoft.com/office/officeart/2005/8/layout/process1"/>
    <dgm:cxn modelId="{8A962818-84A3-493B-81EC-1E13EAF90A4F}" type="presParOf" srcId="{32C954BB-2888-4139-B7A8-D9A85FC391E5}" destId="{4020F704-5E38-4F5C-9EB5-F9A66C4C51B6}" srcOrd="2" destOrd="0" presId="urn:microsoft.com/office/officeart/2005/8/layout/process1"/>
    <dgm:cxn modelId="{961DD3CE-3429-4D8F-A61B-63F2BFB3183E}" type="presParOf" srcId="{32C954BB-2888-4139-B7A8-D9A85FC391E5}" destId="{42D34454-F495-48C5-8F91-C01A1B3D46F6}" srcOrd="3" destOrd="0" presId="urn:microsoft.com/office/officeart/2005/8/layout/process1"/>
    <dgm:cxn modelId="{2CAA96FF-3883-4D50-BDC8-F959550EFE22}" type="presParOf" srcId="{42D34454-F495-48C5-8F91-C01A1B3D46F6}" destId="{6DBF7484-F660-438D-A00B-44A4F180D15E}" srcOrd="0" destOrd="0" presId="urn:microsoft.com/office/officeart/2005/8/layout/process1"/>
    <dgm:cxn modelId="{02CF30A9-F1C9-4845-BC71-32B2054B9AB2}" type="presParOf" srcId="{32C954BB-2888-4139-B7A8-D9A85FC391E5}" destId="{A5DBE017-34BA-4CF7-8DE5-FD9A6D0D8B44}" srcOrd="4" destOrd="0" presId="urn:microsoft.com/office/officeart/2005/8/layout/process1"/>
    <dgm:cxn modelId="{59D204B9-B668-4143-8C30-C67F33A291FB}" type="presParOf" srcId="{32C954BB-2888-4139-B7A8-D9A85FC391E5}" destId="{D0A341BF-3494-43F2-B997-6B6BC6EEEF0C}" srcOrd="5" destOrd="0" presId="urn:microsoft.com/office/officeart/2005/8/layout/process1"/>
    <dgm:cxn modelId="{FDA1057E-0CD2-4DAF-9713-83551385192D}" type="presParOf" srcId="{D0A341BF-3494-43F2-B997-6B6BC6EEEF0C}" destId="{97AA212E-07A0-413D-90AB-EFCF48493D33}" srcOrd="0" destOrd="0" presId="urn:microsoft.com/office/officeart/2005/8/layout/process1"/>
    <dgm:cxn modelId="{F6D393AB-2C04-4F50-ABA8-31F0EAEA9B5B}" type="presParOf" srcId="{32C954BB-2888-4139-B7A8-D9A85FC391E5}" destId="{8C015ECA-5B7C-46B7-A93C-658AE2B7F9D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BB3FE-7CA1-474F-AE07-22AE71F0B514}" type="doc">
      <dgm:prSet loTypeId="urn:microsoft.com/office/officeart/2005/8/layout/chevron2" loCatId="process" qsTypeId="urn:microsoft.com/office/officeart/2005/8/quickstyle/simple1" qsCatId="simple" csTypeId="urn:microsoft.com/office/officeart/2005/8/colors/accent1_2" csCatId="accent1" phldr="1"/>
      <dgm:spPr/>
    </dgm:pt>
    <dgm:pt modelId="{A5EEB5D5-5E8B-4D92-B4F2-F2BFC9E1C120}">
      <dgm:prSet phldrT="[Text]"/>
      <dgm:spPr/>
      <dgm:t>
        <a:bodyPr/>
        <a:lstStyle/>
        <a:p>
          <a:r>
            <a:rPr lang="en-US" dirty="0"/>
            <a:t>Objective</a:t>
          </a:r>
        </a:p>
      </dgm:t>
    </dgm:pt>
    <dgm:pt modelId="{1A20C819-0BAA-4833-B6CF-B06C1EEDC5FB}" type="parTrans" cxnId="{B4A14853-A573-445A-99D2-3FBB8B239939}">
      <dgm:prSet/>
      <dgm:spPr/>
      <dgm:t>
        <a:bodyPr/>
        <a:lstStyle/>
        <a:p>
          <a:endParaRPr lang="en-US"/>
        </a:p>
      </dgm:t>
    </dgm:pt>
    <dgm:pt modelId="{6162C563-ACE4-462D-A9B0-020E0CC486C2}" type="sibTrans" cxnId="{B4A14853-A573-445A-99D2-3FBB8B239939}">
      <dgm:prSet/>
      <dgm:spPr/>
      <dgm:t>
        <a:bodyPr/>
        <a:lstStyle/>
        <a:p>
          <a:endParaRPr lang="en-US"/>
        </a:p>
      </dgm:t>
    </dgm:pt>
    <dgm:pt modelId="{3EFC6BBE-3D81-4AB5-AB20-9E316E55E906}">
      <dgm:prSet phldrT="[Text]"/>
      <dgm:spPr/>
      <dgm:t>
        <a:bodyPr/>
        <a:lstStyle/>
        <a:p>
          <a:r>
            <a:rPr lang="en-US" dirty="0"/>
            <a:t>Who can help?</a:t>
          </a:r>
        </a:p>
      </dgm:t>
    </dgm:pt>
    <dgm:pt modelId="{88C58E3A-2B22-44C1-9ABC-2611ABFC2238}" type="parTrans" cxnId="{370F6C69-011C-42E9-AFCF-79636E08BFCB}">
      <dgm:prSet/>
      <dgm:spPr/>
      <dgm:t>
        <a:bodyPr/>
        <a:lstStyle/>
        <a:p>
          <a:endParaRPr lang="en-US"/>
        </a:p>
      </dgm:t>
    </dgm:pt>
    <dgm:pt modelId="{5091A9B4-3242-4428-81A4-F6D17A5B293C}" type="sibTrans" cxnId="{370F6C69-011C-42E9-AFCF-79636E08BFCB}">
      <dgm:prSet/>
      <dgm:spPr/>
      <dgm:t>
        <a:bodyPr/>
        <a:lstStyle/>
        <a:p>
          <a:endParaRPr lang="en-US"/>
        </a:p>
      </dgm:t>
    </dgm:pt>
    <dgm:pt modelId="{EAEEEA74-452D-4D39-BF98-E6FEEC59F49D}">
      <dgm:prSet phldrT="[Text]"/>
      <dgm:spPr/>
      <dgm:t>
        <a:bodyPr/>
        <a:lstStyle/>
        <a:p>
          <a:r>
            <a:rPr lang="en-US" dirty="0"/>
            <a:t>Resources Required</a:t>
          </a:r>
        </a:p>
      </dgm:t>
    </dgm:pt>
    <dgm:pt modelId="{95C54D83-5757-478A-A923-2FB345792F07}" type="parTrans" cxnId="{E587400A-21AF-4A87-8A4A-14503E837EB2}">
      <dgm:prSet/>
      <dgm:spPr/>
      <dgm:t>
        <a:bodyPr/>
        <a:lstStyle/>
        <a:p>
          <a:endParaRPr lang="en-US"/>
        </a:p>
      </dgm:t>
    </dgm:pt>
    <dgm:pt modelId="{19DB4B99-13FB-4DCE-8667-63B4E8D61993}" type="sibTrans" cxnId="{E587400A-21AF-4A87-8A4A-14503E837EB2}">
      <dgm:prSet/>
      <dgm:spPr/>
      <dgm:t>
        <a:bodyPr/>
        <a:lstStyle/>
        <a:p>
          <a:endParaRPr lang="en-US"/>
        </a:p>
      </dgm:t>
    </dgm:pt>
    <dgm:pt modelId="{DCEDAA58-119D-4203-A1F3-1350196D2580}">
      <dgm:prSet custT="1"/>
      <dgm:spPr/>
      <dgm:t>
        <a:bodyPr/>
        <a:lstStyle/>
        <a:p>
          <a:r>
            <a:rPr lang="en-US" sz="1100" dirty="0"/>
            <a:t>Review the Community Outreach Toolkit</a:t>
          </a:r>
        </a:p>
      </dgm:t>
    </dgm:pt>
    <dgm:pt modelId="{6C4F8E93-54E3-402C-8A31-08F8B270C297}" type="parTrans" cxnId="{53EBA7D5-3D0A-40C1-8D89-8CA4CD2EF53A}">
      <dgm:prSet/>
      <dgm:spPr/>
      <dgm:t>
        <a:bodyPr/>
        <a:lstStyle/>
        <a:p>
          <a:endParaRPr lang="en-US"/>
        </a:p>
      </dgm:t>
    </dgm:pt>
    <dgm:pt modelId="{C60C4634-A8F1-4ECA-97B6-1D94D7B045D8}" type="sibTrans" cxnId="{53EBA7D5-3D0A-40C1-8D89-8CA4CD2EF53A}">
      <dgm:prSet/>
      <dgm:spPr/>
      <dgm:t>
        <a:bodyPr/>
        <a:lstStyle/>
        <a:p>
          <a:endParaRPr lang="en-US"/>
        </a:p>
      </dgm:t>
    </dgm:pt>
    <dgm:pt modelId="{223C2E08-DFA2-44BD-9A56-50D511B7A206}">
      <dgm:prSet custT="1"/>
      <dgm:spPr/>
      <dgm:t>
        <a:bodyPr/>
        <a:lstStyle/>
        <a:p>
          <a:r>
            <a:rPr lang="en-US" sz="1100" dirty="0"/>
            <a:t>Trusted messengers</a:t>
          </a:r>
        </a:p>
      </dgm:t>
    </dgm:pt>
    <dgm:pt modelId="{E66F2BE1-983D-4E99-825E-E709C8876355}" type="parTrans" cxnId="{5A501268-6DE1-4894-9283-A5FE5926C54C}">
      <dgm:prSet/>
      <dgm:spPr/>
      <dgm:t>
        <a:bodyPr/>
        <a:lstStyle/>
        <a:p>
          <a:endParaRPr lang="en-US"/>
        </a:p>
      </dgm:t>
    </dgm:pt>
    <dgm:pt modelId="{C361DA22-DFCC-4687-A142-77805D25A78B}" type="sibTrans" cxnId="{5A501268-6DE1-4894-9283-A5FE5926C54C}">
      <dgm:prSet/>
      <dgm:spPr/>
      <dgm:t>
        <a:bodyPr/>
        <a:lstStyle/>
        <a:p>
          <a:endParaRPr lang="en-US"/>
        </a:p>
      </dgm:t>
    </dgm:pt>
    <dgm:pt modelId="{BEDD4E7E-3C43-46A3-B510-71490B6AC546}">
      <dgm:prSet custT="1"/>
      <dgm:spPr/>
      <dgm:t>
        <a:bodyPr/>
        <a:lstStyle/>
        <a:p>
          <a:r>
            <a:rPr lang="en-US" sz="1100" dirty="0"/>
            <a:t>Community partners</a:t>
          </a:r>
        </a:p>
      </dgm:t>
    </dgm:pt>
    <dgm:pt modelId="{3A615941-51B7-45D9-97E8-43CBADDFAD8B}" type="parTrans" cxnId="{571A97B8-E547-42C5-A689-5AA31A1D62B2}">
      <dgm:prSet/>
      <dgm:spPr/>
      <dgm:t>
        <a:bodyPr/>
        <a:lstStyle/>
        <a:p>
          <a:endParaRPr lang="en-US"/>
        </a:p>
      </dgm:t>
    </dgm:pt>
    <dgm:pt modelId="{F7AE2433-4F07-4601-8461-187BF03A11BE}" type="sibTrans" cxnId="{571A97B8-E547-42C5-A689-5AA31A1D62B2}">
      <dgm:prSet/>
      <dgm:spPr/>
      <dgm:t>
        <a:bodyPr/>
        <a:lstStyle/>
        <a:p>
          <a:endParaRPr lang="en-US"/>
        </a:p>
      </dgm:t>
    </dgm:pt>
    <dgm:pt modelId="{B70D8943-39A9-4081-B296-0AC59B89A0D3}">
      <dgm:prSet custT="1"/>
      <dgm:spPr/>
      <dgm:t>
        <a:bodyPr/>
        <a:lstStyle/>
        <a:p>
          <a:r>
            <a:rPr lang="en-US" sz="1100" dirty="0"/>
            <a:t>Individuals</a:t>
          </a:r>
        </a:p>
      </dgm:t>
    </dgm:pt>
    <dgm:pt modelId="{9004696C-49F9-4468-9DA4-3DB49E29D904}" type="parTrans" cxnId="{92B618CD-B944-4F0F-A332-059CC1926274}">
      <dgm:prSet/>
      <dgm:spPr/>
      <dgm:t>
        <a:bodyPr/>
        <a:lstStyle/>
        <a:p>
          <a:endParaRPr lang="en-US"/>
        </a:p>
      </dgm:t>
    </dgm:pt>
    <dgm:pt modelId="{657448AF-CC09-4639-BB9E-D7322C01C542}" type="sibTrans" cxnId="{92B618CD-B944-4F0F-A332-059CC1926274}">
      <dgm:prSet/>
      <dgm:spPr/>
      <dgm:t>
        <a:bodyPr/>
        <a:lstStyle/>
        <a:p>
          <a:endParaRPr lang="en-US"/>
        </a:p>
      </dgm:t>
    </dgm:pt>
    <dgm:pt modelId="{133F7068-3DCE-4ABE-85BA-EFD467E3F33D}">
      <dgm:prSet/>
      <dgm:spPr/>
      <dgm:t>
        <a:bodyPr/>
        <a:lstStyle/>
        <a:p>
          <a:r>
            <a:rPr lang="en-US" dirty="0"/>
            <a:t>Materials</a:t>
          </a:r>
        </a:p>
      </dgm:t>
    </dgm:pt>
    <dgm:pt modelId="{9B5C3FF9-A7C7-4CCD-B70D-4929068E8175}" type="parTrans" cxnId="{ECD5F126-9A70-40F1-82E5-206EBAFC73A3}">
      <dgm:prSet/>
      <dgm:spPr/>
      <dgm:t>
        <a:bodyPr/>
        <a:lstStyle/>
        <a:p>
          <a:endParaRPr lang="en-US"/>
        </a:p>
      </dgm:t>
    </dgm:pt>
    <dgm:pt modelId="{A05FDD2C-DCDE-42A1-8BA1-40AAFB807AC7}" type="sibTrans" cxnId="{ECD5F126-9A70-40F1-82E5-206EBAFC73A3}">
      <dgm:prSet/>
      <dgm:spPr/>
      <dgm:t>
        <a:bodyPr/>
        <a:lstStyle/>
        <a:p>
          <a:endParaRPr lang="en-US"/>
        </a:p>
      </dgm:t>
    </dgm:pt>
    <dgm:pt modelId="{D049C14D-BB11-42B9-B2DF-9B4D5F73E6C4}">
      <dgm:prSet/>
      <dgm:spPr/>
      <dgm:t>
        <a:bodyPr/>
        <a:lstStyle/>
        <a:p>
          <a:r>
            <a:rPr lang="en-US" dirty="0"/>
            <a:t>Translation</a:t>
          </a:r>
        </a:p>
      </dgm:t>
    </dgm:pt>
    <dgm:pt modelId="{B461F215-100C-4743-9B98-F5F5CE0F93DC}" type="parTrans" cxnId="{A5984DC3-ADA5-49FE-B49D-2FBCD3773D1D}">
      <dgm:prSet/>
      <dgm:spPr/>
      <dgm:t>
        <a:bodyPr/>
        <a:lstStyle/>
        <a:p>
          <a:endParaRPr lang="en-US"/>
        </a:p>
      </dgm:t>
    </dgm:pt>
    <dgm:pt modelId="{F86F1F14-50EC-45DC-BC55-9980DD93E3F3}" type="sibTrans" cxnId="{A5984DC3-ADA5-49FE-B49D-2FBCD3773D1D}">
      <dgm:prSet/>
      <dgm:spPr/>
      <dgm:t>
        <a:bodyPr/>
        <a:lstStyle/>
        <a:p>
          <a:endParaRPr lang="en-US"/>
        </a:p>
      </dgm:t>
    </dgm:pt>
    <dgm:pt modelId="{BDECAE2B-B4CB-42D4-B347-388872F7292D}">
      <dgm:prSet/>
      <dgm:spPr/>
      <dgm:t>
        <a:bodyPr/>
        <a:lstStyle/>
        <a:p>
          <a:r>
            <a:rPr lang="en-US" dirty="0"/>
            <a:t>Training or technical assistance</a:t>
          </a:r>
        </a:p>
      </dgm:t>
    </dgm:pt>
    <dgm:pt modelId="{34D12514-4129-4E85-AE59-04B17D564812}" type="parTrans" cxnId="{C96E716A-FA0E-4959-80FC-6D3B65AAC383}">
      <dgm:prSet/>
      <dgm:spPr/>
      <dgm:t>
        <a:bodyPr/>
        <a:lstStyle/>
        <a:p>
          <a:endParaRPr lang="en-US"/>
        </a:p>
      </dgm:t>
    </dgm:pt>
    <dgm:pt modelId="{F1F380AB-4FC6-4109-A559-F73B0D556D37}" type="sibTrans" cxnId="{C96E716A-FA0E-4959-80FC-6D3B65AAC383}">
      <dgm:prSet/>
      <dgm:spPr/>
      <dgm:t>
        <a:bodyPr/>
        <a:lstStyle/>
        <a:p>
          <a:endParaRPr lang="en-US"/>
        </a:p>
      </dgm:t>
    </dgm:pt>
    <dgm:pt modelId="{D904EDB9-A74A-4D0A-B930-822A72C88C1A}" type="pres">
      <dgm:prSet presAssocID="{E3EBB3FE-7CA1-474F-AE07-22AE71F0B514}" presName="linearFlow" presStyleCnt="0">
        <dgm:presLayoutVars>
          <dgm:dir/>
          <dgm:animLvl val="lvl"/>
          <dgm:resizeHandles val="exact"/>
        </dgm:presLayoutVars>
      </dgm:prSet>
      <dgm:spPr/>
    </dgm:pt>
    <dgm:pt modelId="{92B6E77E-4C56-4D1C-859B-A3517F86EBE7}" type="pres">
      <dgm:prSet presAssocID="{A5EEB5D5-5E8B-4D92-B4F2-F2BFC9E1C120}" presName="composite" presStyleCnt="0"/>
      <dgm:spPr/>
    </dgm:pt>
    <dgm:pt modelId="{063EBB64-BBDD-4CBE-9E0B-E4D6E6CEE5AA}" type="pres">
      <dgm:prSet presAssocID="{A5EEB5D5-5E8B-4D92-B4F2-F2BFC9E1C120}" presName="parentText" presStyleLbl="alignNode1" presStyleIdx="0" presStyleCnt="3">
        <dgm:presLayoutVars>
          <dgm:chMax val="1"/>
          <dgm:bulletEnabled val="1"/>
        </dgm:presLayoutVars>
      </dgm:prSet>
      <dgm:spPr/>
    </dgm:pt>
    <dgm:pt modelId="{3E74B529-609A-4FAF-A6EA-697C868F1558}" type="pres">
      <dgm:prSet presAssocID="{A5EEB5D5-5E8B-4D92-B4F2-F2BFC9E1C120}" presName="descendantText" presStyleLbl="alignAcc1" presStyleIdx="0" presStyleCnt="3" custScaleY="100000" custLinFactNeighborX="521" custLinFactNeighborY="155">
        <dgm:presLayoutVars>
          <dgm:bulletEnabled val="1"/>
        </dgm:presLayoutVars>
      </dgm:prSet>
      <dgm:spPr/>
    </dgm:pt>
    <dgm:pt modelId="{3D1CADD5-E3A9-4DF3-AF6D-2C32717BB101}" type="pres">
      <dgm:prSet presAssocID="{6162C563-ACE4-462D-A9B0-020E0CC486C2}" presName="sp" presStyleCnt="0"/>
      <dgm:spPr/>
    </dgm:pt>
    <dgm:pt modelId="{03554D63-BE50-4472-9083-F38AEF3CF5D3}" type="pres">
      <dgm:prSet presAssocID="{3EFC6BBE-3D81-4AB5-AB20-9E316E55E906}" presName="composite" presStyleCnt="0"/>
      <dgm:spPr/>
    </dgm:pt>
    <dgm:pt modelId="{FC5245D4-DF14-481D-A368-05F0696E6637}" type="pres">
      <dgm:prSet presAssocID="{3EFC6BBE-3D81-4AB5-AB20-9E316E55E906}" presName="parentText" presStyleLbl="alignNode1" presStyleIdx="1" presStyleCnt="3">
        <dgm:presLayoutVars>
          <dgm:chMax val="1"/>
          <dgm:bulletEnabled val="1"/>
        </dgm:presLayoutVars>
      </dgm:prSet>
      <dgm:spPr/>
    </dgm:pt>
    <dgm:pt modelId="{4D1F4D2C-7768-4B5D-A637-ABD5CFBD24F9}" type="pres">
      <dgm:prSet presAssocID="{3EFC6BBE-3D81-4AB5-AB20-9E316E55E906}" presName="descendantText" presStyleLbl="alignAcc1" presStyleIdx="1" presStyleCnt="3">
        <dgm:presLayoutVars>
          <dgm:bulletEnabled val="1"/>
        </dgm:presLayoutVars>
      </dgm:prSet>
      <dgm:spPr/>
    </dgm:pt>
    <dgm:pt modelId="{14F4D8D0-0785-4081-81C8-36E9F8564E0D}" type="pres">
      <dgm:prSet presAssocID="{5091A9B4-3242-4428-81A4-F6D17A5B293C}" presName="sp" presStyleCnt="0"/>
      <dgm:spPr/>
    </dgm:pt>
    <dgm:pt modelId="{8590F7AD-4C9A-499F-98C8-D06E9F647E85}" type="pres">
      <dgm:prSet presAssocID="{EAEEEA74-452D-4D39-BF98-E6FEEC59F49D}" presName="composite" presStyleCnt="0"/>
      <dgm:spPr/>
    </dgm:pt>
    <dgm:pt modelId="{260CF6B1-663D-437D-85F1-6AF34018F0FE}" type="pres">
      <dgm:prSet presAssocID="{EAEEEA74-452D-4D39-BF98-E6FEEC59F49D}" presName="parentText" presStyleLbl="alignNode1" presStyleIdx="2" presStyleCnt="3">
        <dgm:presLayoutVars>
          <dgm:chMax val="1"/>
          <dgm:bulletEnabled val="1"/>
        </dgm:presLayoutVars>
      </dgm:prSet>
      <dgm:spPr/>
    </dgm:pt>
    <dgm:pt modelId="{5DFE08A2-0E24-4D4F-B3C9-4FDBC9F2EC07}" type="pres">
      <dgm:prSet presAssocID="{EAEEEA74-452D-4D39-BF98-E6FEEC59F49D}" presName="descendantText" presStyleLbl="alignAcc1" presStyleIdx="2" presStyleCnt="3" custLinFactNeighborX="-12" custLinFactNeighborY="-263">
        <dgm:presLayoutVars>
          <dgm:bulletEnabled val="1"/>
        </dgm:presLayoutVars>
      </dgm:prSet>
      <dgm:spPr/>
    </dgm:pt>
  </dgm:ptLst>
  <dgm:cxnLst>
    <dgm:cxn modelId="{E587400A-21AF-4A87-8A4A-14503E837EB2}" srcId="{E3EBB3FE-7CA1-474F-AE07-22AE71F0B514}" destId="{EAEEEA74-452D-4D39-BF98-E6FEEC59F49D}" srcOrd="2" destOrd="0" parTransId="{95C54D83-5757-478A-A923-2FB345792F07}" sibTransId="{19DB4B99-13FB-4DCE-8667-63B4E8D61993}"/>
    <dgm:cxn modelId="{59785919-BAD3-4C1F-82D3-9B37359857FF}" type="presOf" srcId="{DCEDAA58-119D-4203-A1F3-1350196D2580}" destId="{3E74B529-609A-4FAF-A6EA-697C868F1558}" srcOrd="0" destOrd="0" presId="urn:microsoft.com/office/officeart/2005/8/layout/chevron2"/>
    <dgm:cxn modelId="{D1D52E1D-A59A-4758-B48A-DF3B51119CF6}" type="presOf" srcId="{EAEEEA74-452D-4D39-BF98-E6FEEC59F49D}" destId="{260CF6B1-663D-437D-85F1-6AF34018F0FE}" srcOrd="0" destOrd="0" presId="urn:microsoft.com/office/officeart/2005/8/layout/chevron2"/>
    <dgm:cxn modelId="{08728122-E394-4FF6-B307-1DC10B6D6718}" type="presOf" srcId="{BEDD4E7E-3C43-46A3-B510-71490B6AC546}" destId="{4D1F4D2C-7768-4B5D-A637-ABD5CFBD24F9}" srcOrd="0" destOrd="1" presId="urn:microsoft.com/office/officeart/2005/8/layout/chevron2"/>
    <dgm:cxn modelId="{ECD5F126-9A70-40F1-82E5-206EBAFC73A3}" srcId="{EAEEEA74-452D-4D39-BF98-E6FEEC59F49D}" destId="{133F7068-3DCE-4ABE-85BA-EFD467E3F33D}" srcOrd="0" destOrd="0" parTransId="{9B5C3FF9-A7C7-4CCD-B70D-4929068E8175}" sibTransId="{A05FDD2C-DCDE-42A1-8BA1-40AAFB807AC7}"/>
    <dgm:cxn modelId="{E52B792B-7960-474D-9B26-75B28EBAA941}" type="presOf" srcId="{B70D8943-39A9-4081-B296-0AC59B89A0D3}" destId="{4D1F4D2C-7768-4B5D-A637-ABD5CFBD24F9}" srcOrd="0" destOrd="2" presId="urn:microsoft.com/office/officeart/2005/8/layout/chevron2"/>
    <dgm:cxn modelId="{9179B63F-B810-4F11-BD48-614FAAEF5D76}" type="presOf" srcId="{223C2E08-DFA2-44BD-9A56-50D511B7A206}" destId="{4D1F4D2C-7768-4B5D-A637-ABD5CFBD24F9}" srcOrd="0" destOrd="0" presId="urn:microsoft.com/office/officeart/2005/8/layout/chevron2"/>
    <dgm:cxn modelId="{5460AF65-0E21-4ECF-B78D-CE0467253F5A}" type="presOf" srcId="{E3EBB3FE-7CA1-474F-AE07-22AE71F0B514}" destId="{D904EDB9-A74A-4D0A-B930-822A72C88C1A}" srcOrd="0" destOrd="0" presId="urn:microsoft.com/office/officeart/2005/8/layout/chevron2"/>
    <dgm:cxn modelId="{5A501268-6DE1-4894-9283-A5FE5926C54C}" srcId="{3EFC6BBE-3D81-4AB5-AB20-9E316E55E906}" destId="{223C2E08-DFA2-44BD-9A56-50D511B7A206}" srcOrd="0" destOrd="0" parTransId="{E66F2BE1-983D-4E99-825E-E709C8876355}" sibTransId="{C361DA22-DFCC-4687-A142-77805D25A78B}"/>
    <dgm:cxn modelId="{171EE748-3986-41B4-90AE-6EEC661B08A8}" type="presOf" srcId="{D049C14D-BB11-42B9-B2DF-9B4D5F73E6C4}" destId="{5DFE08A2-0E24-4D4F-B3C9-4FDBC9F2EC07}" srcOrd="0" destOrd="1" presId="urn:microsoft.com/office/officeart/2005/8/layout/chevron2"/>
    <dgm:cxn modelId="{370F6C69-011C-42E9-AFCF-79636E08BFCB}" srcId="{E3EBB3FE-7CA1-474F-AE07-22AE71F0B514}" destId="{3EFC6BBE-3D81-4AB5-AB20-9E316E55E906}" srcOrd="1" destOrd="0" parTransId="{88C58E3A-2B22-44C1-9ABC-2611ABFC2238}" sibTransId="{5091A9B4-3242-4428-81A4-F6D17A5B293C}"/>
    <dgm:cxn modelId="{C96E716A-FA0E-4959-80FC-6D3B65AAC383}" srcId="{EAEEEA74-452D-4D39-BF98-E6FEEC59F49D}" destId="{BDECAE2B-B4CB-42D4-B347-388872F7292D}" srcOrd="2" destOrd="0" parTransId="{34D12514-4129-4E85-AE59-04B17D564812}" sibTransId="{F1F380AB-4FC6-4109-A559-F73B0D556D37}"/>
    <dgm:cxn modelId="{B4A14853-A573-445A-99D2-3FBB8B239939}" srcId="{E3EBB3FE-7CA1-474F-AE07-22AE71F0B514}" destId="{A5EEB5D5-5E8B-4D92-B4F2-F2BFC9E1C120}" srcOrd="0" destOrd="0" parTransId="{1A20C819-0BAA-4833-B6CF-B06C1EEDC5FB}" sibTransId="{6162C563-ACE4-462D-A9B0-020E0CC486C2}"/>
    <dgm:cxn modelId="{CDAA7191-E93F-4E80-80FF-EE0953347D7A}" type="presOf" srcId="{133F7068-3DCE-4ABE-85BA-EFD467E3F33D}" destId="{5DFE08A2-0E24-4D4F-B3C9-4FDBC9F2EC07}" srcOrd="0" destOrd="0" presId="urn:microsoft.com/office/officeart/2005/8/layout/chevron2"/>
    <dgm:cxn modelId="{571A97B8-E547-42C5-A689-5AA31A1D62B2}" srcId="{3EFC6BBE-3D81-4AB5-AB20-9E316E55E906}" destId="{BEDD4E7E-3C43-46A3-B510-71490B6AC546}" srcOrd="1" destOrd="0" parTransId="{3A615941-51B7-45D9-97E8-43CBADDFAD8B}" sibTransId="{F7AE2433-4F07-4601-8461-187BF03A11BE}"/>
    <dgm:cxn modelId="{A5984DC3-ADA5-49FE-B49D-2FBCD3773D1D}" srcId="{EAEEEA74-452D-4D39-BF98-E6FEEC59F49D}" destId="{D049C14D-BB11-42B9-B2DF-9B4D5F73E6C4}" srcOrd="1" destOrd="0" parTransId="{B461F215-100C-4743-9B98-F5F5CE0F93DC}" sibTransId="{F86F1F14-50EC-45DC-BC55-9980DD93E3F3}"/>
    <dgm:cxn modelId="{92B618CD-B944-4F0F-A332-059CC1926274}" srcId="{3EFC6BBE-3D81-4AB5-AB20-9E316E55E906}" destId="{B70D8943-39A9-4081-B296-0AC59B89A0D3}" srcOrd="2" destOrd="0" parTransId="{9004696C-49F9-4468-9DA4-3DB49E29D904}" sibTransId="{657448AF-CC09-4639-BB9E-D7322C01C542}"/>
    <dgm:cxn modelId="{CED5F4CE-5BF5-435A-92D7-F9A663429522}" type="presOf" srcId="{3EFC6BBE-3D81-4AB5-AB20-9E316E55E906}" destId="{FC5245D4-DF14-481D-A368-05F0696E6637}" srcOrd="0" destOrd="0" presId="urn:microsoft.com/office/officeart/2005/8/layout/chevron2"/>
    <dgm:cxn modelId="{C8F439D3-686F-43F2-8572-73142C8C3D52}" type="presOf" srcId="{BDECAE2B-B4CB-42D4-B347-388872F7292D}" destId="{5DFE08A2-0E24-4D4F-B3C9-4FDBC9F2EC07}" srcOrd="0" destOrd="2" presId="urn:microsoft.com/office/officeart/2005/8/layout/chevron2"/>
    <dgm:cxn modelId="{53EBA7D5-3D0A-40C1-8D89-8CA4CD2EF53A}" srcId="{A5EEB5D5-5E8B-4D92-B4F2-F2BFC9E1C120}" destId="{DCEDAA58-119D-4203-A1F3-1350196D2580}" srcOrd="0" destOrd="0" parTransId="{6C4F8E93-54E3-402C-8A31-08F8B270C297}" sibTransId="{C60C4634-A8F1-4ECA-97B6-1D94D7B045D8}"/>
    <dgm:cxn modelId="{08BEFCFB-BBBF-4E17-BA44-EC4977EC8EE4}" type="presOf" srcId="{A5EEB5D5-5E8B-4D92-B4F2-F2BFC9E1C120}" destId="{063EBB64-BBDD-4CBE-9E0B-E4D6E6CEE5AA}" srcOrd="0" destOrd="0" presId="urn:microsoft.com/office/officeart/2005/8/layout/chevron2"/>
    <dgm:cxn modelId="{63F35876-79F1-4643-843F-CE99F28B3B04}" type="presParOf" srcId="{D904EDB9-A74A-4D0A-B930-822A72C88C1A}" destId="{92B6E77E-4C56-4D1C-859B-A3517F86EBE7}" srcOrd="0" destOrd="0" presId="urn:microsoft.com/office/officeart/2005/8/layout/chevron2"/>
    <dgm:cxn modelId="{54C97329-09DC-4E5C-9D14-5755B736DC74}" type="presParOf" srcId="{92B6E77E-4C56-4D1C-859B-A3517F86EBE7}" destId="{063EBB64-BBDD-4CBE-9E0B-E4D6E6CEE5AA}" srcOrd="0" destOrd="0" presId="urn:microsoft.com/office/officeart/2005/8/layout/chevron2"/>
    <dgm:cxn modelId="{4C7483A2-4DD9-48CD-8A6A-E5A252C977AB}" type="presParOf" srcId="{92B6E77E-4C56-4D1C-859B-A3517F86EBE7}" destId="{3E74B529-609A-4FAF-A6EA-697C868F1558}" srcOrd="1" destOrd="0" presId="urn:microsoft.com/office/officeart/2005/8/layout/chevron2"/>
    <dgm:cxn modelId="{56D61D4B-A953-4049-BE58-93272BE0FBD4}" type="presParOf" srcId="{D904EDB9-A74A-4D0A-B930-822A72C88C1A}" destId="{3D1CADD5-E3A9-4DF3-AF6D-2C32717BB101}" srcOrd="1" destOrd="0" presId="urn:microsoft.com/office/officeart/2005/8/layout/chevron2"/>
    <dgm:cxn modelId="{FA2E8C05-2F93-467B-B348-4E4176EC563F}" type="presParOf" srcId="{D904EDB9-A74A-4D0A-B930-822A72C88C1A}" destId="{03554D63-BE50-4472-9083-F38AEF3CF5D3}" srcOrd="2" destOrd="0" presId="urn:microsoft.com/office/officeart/2005/8/layout/chevron2"/>
    <dgm:cxn modelId="{C6A9EDDD-9200-4F5A-86EA-F3CE598C819A}" type="presParOf" srcId="{03554D63-BE50-4472-9083-F38AEF3CF5D3}" destId="{FC5245D4-DF14-481D-A368-05F0696E6637}" srcOrd="0" destOrd="0" presId="urn:microsoft.com/office/officeart/2005/8/layout/chevron2"/>
    <dgm:cxn modelId="{61E52E2C-1927-4A53-A8D2-7461A03C60B1}" type="presParOf" srcId="{03554D63-BE50-4472-9083-F38AEF3CF5D3}" destId="{4D1F4D2C-7768-4B5D-A637-ABD5CFBD24F9}" srcOrd="1" destOrd="0" presId="urn:microsoft.com/office/officeart/2005/8/layout/chevron2"/>
    <dgm:cxn modelId="{95109B9E-0F9D-4D69-A3EC-C0EAB3012796}" type="presParOf" srcId="{D904EDB9-A74A-4D0A-B930-822A72C88C1A}" destId="{14F4D8D0-0785-4081-81C8-36E9F8564E0D}" srcOrd="3" destOrd="0" presId="urn:microsoft.com/office/officeart/2005/8/layout/chevron2"/>
    <dgm:cxn modelId="{630D4D58-B66C-4804-B0CE-3F14BC015739}" type="presParOf" srcId="{D904EDB9-A74A-4D0A-B930-822A72C88C1A}" destId="{8590F7AD-4C9A-499F-98C8-D06E9F647E85}" srcOrd="4" destOrd="0" presId="urn:microsoft.com/office/officeart/2005/8/layout/chevron2"/>
    <dgm:cxn modelId="{0BC6AB43-F401-43D1-9EB0-A501A3600950}" type="presParOf" srcId="{8590F7AD-4C9A-499F-98C8-D06E9F647E85}" destId="{260CF6B1-663D-437D-85F1-6AF34018F0FE}" srcOrd="0" destOrd="0" presId="urn:microsoft.com/office/officeart/2005/8/layout/chevron2"/>
    <dgm:cxn modelId="{D45FFA1C-03E8-41AE-AC98-72FBDE3A3FF6}" type="presParOf" srcId="{8590F7AD-4C9A-499F-98C8-D06E9F647E85}" destId="{5DFE08A2-0E24-4D4F-B3C9-4FDBC9F2EC0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3FB6A-0CA3-4F03-80DA-2D678146591C}">
      <dsp:nvSpPr>
        <dsp:cNvPr id="0" name=""/>
        <dsp:cNvSpPr/>
      </dsp:nvSpPr>
      <dsp:spPr>
        <a:xfrm>
          <a:off x="0" y="0"/>
          <a:ext cx="7287310" cy="704916"/>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many people are living at your home at the time of the Census</a:t>
          </a:r>
        </a:p>
      </dsp:txBody>
      <dsp:txXfrm>
        <a:off x="20646" y="20646"/>
        <a:ext cx="6444175" cy="663624"/>
      </dsp:txXfrm>
    </dsp:sp>
    <dsp:sp modelId="{87B5DA50-F2EF-48CC-9C69-95822CE5D091}">
      <dsp:nvSpPr>
        <dsp:cNvPr id="0" name=""/>
        <dsp:cNvSpPr/>
      </dsp:nvSpPr>
      <dsp:spPr>
        <a:xfrm>
          <a:off x="544182" y="802822"/>
          <a:ext cx="7287310" cy="704916"/>
        </a:xfrm>
        <a:prstGeom prst="roundRect">
          <a:avLst>
            <a:gd name="adj" fmla="val 10000"/>
          </a:avLst>
        </a:prstGeom>
        <a:solidFill>
          <a:schemeClr val="accent5">
            <a:hueOff val="-1689636"/>
            <a:satOff val="-4355"/>
            <a:lumOff val="-294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Age, race, sex of </a:t>
          </a:r>
          <a:r>
            <a:rPr lang="en-US" sz="1600" u="sng" kern="1200"/>
            <a:t>each </a:t>
          </a:r>
          <a:r>
            <a:rPr lang="en-US" sz="1600" kern="1200"/>
            <a:t>person in the household</a:t>
          </a:r>
        </a:p>
      </dsp:txBody>
      <dsp:txXfrm>
        <a:off x="564828" y="823468"/>
        <a:ext cx="6243640" cy="663624"/>
      </dsp:txXfrm>
    </dsp:sp>
    <dsp:sp modelId="{48E1CF81-D380-4793-81CE-F7A8CDB8951F}">
      <dsp:nvSpPr>
        <dsp:cNvPr id="0" name=""/>
        <dsp:cNvSpPr/>
      </dsp:nvSpPr>
      <dsp:spPr>
        <a:xfrm>
          <a:off x="1088364" y="1605644"/>
          <a:ext cx="7287310" cy="704916"/>
        </a:xfrm>
        <a:prstGeom prst="roundRect">
          <a:avLst>
            <a:gd name="adj" fmla="val 10000"/>
          </a:avLst>
        </a:prstGeom>
        <a:solidFill>
          <a:schemeClr val="accent5">
            <a:hueOff val="-3379271"/>
            <a:satOff val="-8710"/>
            <a:lumOff val="-58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Whether the home is owned or rented</a:t>
          </a:r>
        </a:p>
      </dsp:txBody>
      <dsp:txXfrm>
        <a:off x="1109010" y="1626290"/>
        <a:ext cx="6243640" cy="663624"/>
      </dsp:txXfrm>
    </dsp:sp>
    <dsp:sp modelId="{7AA0C57A-CF9B-48E6-9D88-C8F1779FB1E2}">
      <dsp:nvSpPr>
        <dsp:cNvPr id="0" name=""/>
        <dsp:cNvSpPr/>
      </dsp:nvSpPr>
      <dsp:spPr>
        <a:xfrm>
          <a:off x="1632546" y="2408466"/>
          <a:ext cx="7287310" cy="704916"/>
        </a:xfrm>
        <a:prstGeom prst="roundRect">
          <a:avLst>
            <a:gd name="adj" fmla="val 10000"/>
          </a:avLst>
        </a:prstGeom>
        <a:solidFill>
          <a:schemeClr val="accent5">
            <a:hueOff val="-5068907"/>
            <a:satOff val="-13064"/>
            <a:lumOff val="-882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Whether a person in the household is of Hispanic, Latino or Spanish origin</a:t>
          </a:r>
        </a:p>
      </dsp:txBody>
      <dsp:txXfrm>
        <a:off x="1653192" y="2429112"/>
        <a:ext cx="6243640" cy="663624"/>
      </dsp:txXfrm>
    </dsp:sp>
    <dsp:sp modelId="{A2EED8B3-E38D-4B7A-A0F1-D77A5BD9C4DA}">
      <dsp:nvSpPr>
        <dsp:cNvPr id="0" name=""/>
        <dsp:cNvSpPr/>
      </dsp:nvSpPr>
      <dsp:spPr>
        <a:xfrm>
          <a:off x="2176729" y="3211288"/>
          <a:ext cx="7287310" cy="704916"/>
        </a:xfrm>
        <a:prstGeom prst="roundRect">
          <a:avLst>
            <a:gd name="adj" fmla="val 10000"/>
          </a:avLst>
        </a:prstGeom>
        <a:solidFill>
          <a:schemeClr val="accent5">
            <a:hueOff val="-6758543"/>
            <a:satOff val="-17419"/>
            <a:lumOff val="-1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relationship of each person in the household to one central person (usually the person completing the form for the household). </a:t>
          </a:r>
        </a:p>
      </dsp:txBody>
      <dsp:txXfrm>
        <a:off x="2197375" y="3231934"/>
        <a:ext cx="6243640" cy="663624"/>
      </dsp:txXfrm>
    </dsp:sp>
    <dsp:sp modelId="{AC0F8EF9-5364-4B41-B0BC-9B8F6DCB732C}">
      <dsp:nvSpPr>
        <dsp:cNvPr id="0" name=""/>
        <dsp:cNvSpPr/>
      </dsp:nvSpPr>
      <dsp:spPr>
        <a:xfrm>
          <a:off x="6829114" y="514980"/>
          <a:ext cx="458195" cy="458195"/>
        </a:xfrm>
        <a:prstGeom prst="downArrow">
          <a:avLst>
            <a:gd name="adj1" fmla="val 55000"/>
            <a:gd name="adj2" fmla="val 45000"/>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32208" y="514980"/>
        <a:ext cx="252007" cy="344792"/>
      </dsp:txXfrm>
    </dsp:sp>
    <dsp:sp modelId="{7E71A142-469F-4131-BF76-EA3451FE7BA1}">
      <dsp:nvSpPr>
        <dsp:cNvPr id="0" name=""/>
        <dsp:cNvSpPr/>
      </dsp:nvSpPr>
      <dsp:spPr>
        <a:xfrm>
          <a:off x="7373297" y="1317802"/>
          <a:ext cx="458195" cy="458195"/>
        </a:xfrm>
        <a:prstGeom prst="downArrow">
          <a:avLst>
            <a:gd name="adj1" fmla="val 55000"/>
            <a:gd name="adj2" fmla="val 45000"/>
          </a:avLst>
        </a:prstGeom>
        <a:solidFill>
          <a:schemeClr val="accent5">
            <a:tint val="40000"/>
            <a:alpha val="90000"/>
            <a:hueOff val="-2246587"/>
            <a:satOff val="-7611"/>
            <a:lumOff val="-976"/>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476391" y="1317802"/>
        <a:ext cx="252007" cy="344792"/>
      </dsp:txXfrm>
    </dsp:sp>
    <dsp:sp modelId="{28E772BA-7340-4EBA-8B3E-1F540631CA65}">
      <dsp:nvSpPr>
        <dsp:cNvPr id="0" name=""/>
        <dsp:cNvSpPr/>
      </dsp:nvSpPr>
      <dsp:spPr>
        <a:xfrm>
          <a:off x="7917479" y="2108876"/>
          <a:ext cx="458195" cy="458195"/>
        </a:xfrm>
        <a:prstGeom prst="downArrow">
          <a:avLst>
            <a:gd name="adj1" fmla="val 55000"/>
            <a:gd name="adj2" fmla="val 45000"/>
          </a:avLst>
        </a:prstGeom>
        <a:solidFill>
          <a:schemeClr val="accent5">
            <a:tint val="40000"/>
            <a:alpha val="90000"/>
            <a:hueOff val="-4493175"/>
            <a:satOff val="-15221"/>
            <a:lumOff val="-1952"/>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020573" y="2108876"/>
        <a:ext cx="252007" cy="344792"/>
      </dsp:txXfrm>
    </dsp:sp>
    <dsp:sp modelId="{D57EE3D9-C0A2-4D8C-9FC3-993468493FC6}">
      <dsp:nvSpPr>
        <dsp:cNvPr id="0" name=""/>
        <dsp:cNvSpPr/>
      </dsp:nvSpPr>
      <dsp:spPr>
        <a:xfrm>
          <a:off x="8461661" y="2919530"/>
          <a:ext cx="458195" cy="458195"/>
        </a:xfrm>
        <a:prstGeom prst="downArrow">
          <a:avLst>
            <a:gd name="adj1" fmla="val 55000"/>
            <a:gd name="adj2" fmla="val 45000"/>
          </a:avLst>
        </a:prstGeom>
        <a:solidFill>
          <a:schemeClr val="accent5">
            <a:tint val="40000"/>
            <a:alpha val="90000"/>
            <a:hueOff val="-6739762"/>
            <a:satOff val="-22832"/>
            <a:lumOff val="-2928"/>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564755" y="2919530"/>
        <a:ext cx="252007" cy="344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AEFA1-B923-455A-85AD-53F294106CFC}">
      <dsp:nvSpPr>
        <dsp:cNvPr id="0" name=""/>
        <dsp:cNvSpPr/>
      </dsp:nvSpPr>
      <dsp:spPr>
        <a:xfrm>
          <a:off x="947328" y="738904"/>
          <a:ext cx="756938" cy="71"/>
        </a:xfrm>
        <a:prstGeom prst="rect">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496CF0-954F-4A07-8ECF-463DD41C7AE1}">
      <dsp:nvSpPr>
        <dsp:cNvPr id="0" name=""/>
        <dsp:cNvSpPr/>
      </dsp:nvSpPr>
      <dsp:spPr>
        <a:xfrm>
          <a:off x="1749682" y="675357"/>
          <a:ext cx="87047" cy="163497"/>
        </a:xfrm>
        <a:prstGeom prst="chevron">
          <a:avLst>
            <a:gd name="adj" fmla="val 90000"/>
          </a:avLst>
        </a:prstGeom>
        <a:solidFill>
          <a:schemeClr val="accent5">
            <a:tint val="40000"/>
            <a:alpha val="90000"/>
            <a:hueOff val="-481412"/>
            <a:satOff val="-1631"/>
            <a:lumOff val="-209"/>
            <a:alphaOff val="0"/>
          </a:schemeClr>
        </a:solidFill>
        <a:ln w="26425" cap="flat" cmpd="sng" algn="ctr">
          <a:solidFill>
            <a:schemeClr val="accent5">
              <a:tint val="40000"/>
              <a:alpha val="90000"/>
              <a:hueOff val="-481412"/>
              <a:satOff val="-1631"/>
              <a:lumOff val="-209"/>
              <a:alphaOff val="0"/>
            </a:schemeClr>
          </a:solidFill>
          <a:prstDash val="solid"/>
        </a:ln>
        <a:effectLst/>
      </dsp:spPr>
      <dsp:style>
        <a:lnRef idx="2">
          <a:scrgbClr r="0" g="0" b="0"/>
        </a:lnRef>
        <a:fillRef idx="1">
          <a:scrgbClr r="0" g="0" b="0"/>
        </a:fillRef>
        <a:effectRef idx="0">
          <a:scrgbClr r="0" g="0" b="0"/>
        </a:effectRef>
        <a:fontRef idx="minor"/>
      </dsp:style>
    </dsp:sp>
    <dsp:sp modelId="{E0927A15-66FC-4B2B-BDC4-9AF891F9324C}">
      <dsp:nvSpPr>
        <dsp:cNvPr id="0" name=""/>
        <dsp:cNvSpPr/>
      </dsp:nvSpPr>
      <dsp:spPr>
        <a:xfrm>
          <a:off x="481347" y="367577"/>
          <a:ext cx="742726" cy="742726"/>
        </a:xfrm>
        <a:prstGeom prst="ellipse">
          <a:avLst/>
        </a:prstGeom>
        <a:solidFill>
          <a:schemeClr val="accent5">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2" tIns="28822" rIns="28822" bIns="28822"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590117" y="476347"/>
        <a:ext cx="525186" cy="525186"/>
      </dsp:txXfrm>
    </dsp:sp>
    <dsp:sp modelId="{52F40D53-582B-4B3C-9E33-E7E5BD6E6694}">
      <dsp:nvSpPr>
        <dsp:cNvPr id="0" name=""/>
        <dsp:cNvSpPr/>
      </dsp:nvSpPr>
      <dsp:spPr>
        <a:xfrm>
          <a:off x="1155" y="1275903"/>
          <a:ext cx="1703111" cy="2272724"/>
        </a:xfrm>
        <a:prstGeom prst="upArrowCallout">
          <a:avLst>
            <a:gd name="adj1" fmla="val 50000"/>
            <a:gd name="adj2" fmla="val 20000"/>
            <a:gd name="adj3" fmla="val 20000"/>
            <a:gd name="adj4" fmla="val 100000"/>
          </a:avLst>
        </a:prstGeom>
        <a:solidFill>
          <a:schemeClr val="accent5">
            <a:tint val="40000"/>
            <a:alpha val="90000"/>
            <a:hueOff val="-962823"/>
            <a:satOff val="-3262"/>
            <a:lumOff val="-418"/>
            <a:alphaOff val="0"/>
          </a:schemeClr>
        </a:solidFill>
        <a:ln w="26425" cap="flat" cmpd="sng" algn="ctr">
          <a:solidFill>
            <a:schemeClr val="accent5">
              <a:tint val="40000"/>
              <a:alpha val="90000"/>
              <a:hueOff val="-962823"/>
              <a:satOff val="-3262"/>
              <a:lumOff val="-4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4343" tIns="165100" rIns="134343" bIns="165100" numCol="1" spcCol="1270" anchor="t" anchorCtr="0">
          <a:noAutofit/>
        </a:bodyPr>
        <a:lstStyle/>
        <a:p>
          <a:pPr marL="0" lvl="0" indent="0" algn="l" defTabSz="488950">
            <a:lnSpc>
              <a:spcPct val="90000"/>
            </a:lnSpc>
            <a:spcBef>
              <a:spcPct val="0"/>
            </a:spcBef>
            <a:spcAft>
              <a:spcPct val="35000"/>
            </a:spcAft>
            <a:buNone/>
          </a:pPr>
          <a:r>
            <a:rPr lang="en-US" sz="1100" kern="1200"/>
            <a:t>The online form will be available in 13 written languages upon request (English, Chinese, Korean, Russian, Spanish, Vietnamese, Arabic, French, Haitian Creole, Japanese, Polish, Portuguese, and Tagalog). </a:t>
          </a:r>
        </a:p>
      </dsp:txBody>
      <dsp:txXfrm>
        <a:off x="1155" y="1616525"/>
        <a:ext cx="1703111" cy="1932102"/>
      </dsp:txXfrm>
    </dsp:sp>
    <dsp:sp modelId="{334C4A0F-050D-44D2-8224-4600B8F6AE8B}">
      <dsp:nvSpPr>
        <dsp:cNvPr id="0" name=""/>
        <dsp:cNvSpPr/>
      </dsp:nvSpPr>
      <dsp:spPr>
        <a:xfrm>
          <a:off x="1893501" y="738904"/>
          <a:ext cx="1703111" cy="71"/>
        </a:xfrm>
        <a:prstGeom prst="rect">
          <a:avLst/>
        </a:prstGeom>
        <a:solidFill>
          <a:schemeClr val="accent5">
            <a:tint val="40000"/>
            <a:alpha val="90000"/>
            <a:hueOff val="-1444235"/>
            <a:satOff val="-4893"/>
            <a:lumOff val="-627"/>
            <a:alphaOff val="0"/>
          </a:schemeClr>
        </a:solidFill>
        <a:ln w="26425" cap="flat" cmpd="sng" algn="ctr">
          <a:solidFill>
            <a:schemeClr val="accent5">
              <a:tint val="40000"/>
              <a:alpha val="90000"/>
              <a:hueOff val="-1444235"/>
              <a:satOff val="-4893"/>
              <a:lumOff val="-627"/>
              <a:alphaOff val="0"/>
            </a:schemeClr>
          </a:solidFill>
          <a:prstDash val="solid"/>
        </a:ln>
        <a:effectLst/>
      </dsp:spPr>
      <dsp:style>
        <a:lnRef idx="2">
          <a:scrgbClr r="0" g="0" b="0"/>
        </a:lnRef>
        <a:fillRef idx="1">
          <a:scrgbClr r="0" g="0" b="0"/>
        </a:fillRef>
        <a:effectRef idx="0">
          <a:scrgbClr r="0" g="0" b="0"/>
        </a:effectRef>
        <a:fontRef idx="minor"/>
      </dsp:style>
    </dsp:sp>
    <dsp:sp modelId="{ADF218E3-AC27-4ED7-81F8-0EB7A49B3F26}">
      <dsp:nvSpPr>
        <dsp:cNvPr id="0" name=""/>
        <dsp:cNvSpPr/>
      </dsp:nvSpPr>
      <dsp:spPr>
        <a:xfrm>
          <a:off x="3642028" y="675357"/>
          <a:ext cx="87047" cy="163498"/>
        </a:xfrm>
        <a:prstGeom prst="chevron">
          <a:avLst>
            <a:gd name="adj" fmla="val 90000"/>
          </a:avLst>
        </a:prstGeom>
        <a:solidFill>
          <a:schemeClr val="accent5">
            <a:tint val="40000"/>
            <a:alpha val="90000"/>
            <a:hueOff val="-1925647"/>
            <a:satOff val="-6523"/>
            <a:lumOff val="-837"/>
            <a:alphaOff val="0"/>
          </a:schemeClr>
        </a:solidFill>
        <a:ln w="26425" cap="flat" cmpd="sng" algn="ctr">
          <a:solidFill>
            <a:schemeClr val="accent5">
              <a:tint val="40000"/>
              <a:alpha val="90000"/>
              <a:hueOff val="-1925647"/>
              <a:satOff val="-6523"/>
              <a:lumOff val="-837"/>
              <a:alphaOff val="0"/>
            </a:schemeClr>
          </a:solidFill>
          <a:prstDash val="solid"/>
        </a:ln>
        <a:effectLst/>
      </dsp:spPr>
      <dsp:style>
        <a:lnRef idx="2">
          <a:scrgbClr r="0" g="0" b="0"/>
        </a:lnRef>
        <a:fillRef idx="1">
          <a:scrgbClr r="0" g="0" b="0"/>
        </a:fillRef>
        <a:effectRef idx="0">
          <a:scrgbClr r="0" g="0" b="0"/>
        </a:effectRef>
        <a:fontRef idx="minor"/>
      </dsp:style>
    </dsp:sp>
    <dsp:sp modelId="{4E8DEF16-EDAD-4386-B957-6A8C096AB0F8}">
      <dsp:nvSpPr>
        <dsp:cNvPr id="0" name=""/>
        <dsp:cNvSpPr/>
      </dsp:nvSpPr>
      <dsp:spPr>
        <a:xfrm>
          <a:off x="2373693" y="367577"/>
          <a:ext cx="742726" cy="742726"/>
        </a:xfrm>
        <a:prstGeom prst="ellipse">
          <a:avLst/>
        </a:prstGeom>
        <a:solidFill>
          <a:schemeClr val="accent5">
            <a:hueOff val="-1689636"/>
            <a:satOff val="-4355"/>
            <a:lumOff val="-2941"/>
            <a:alphaOff val="0"/>
          </a:schemeClr>
        </a:solidFill>
        <a:ln w="26425" cap="flat" cmpd="sng" algn="ctr">
          <a:solidFill>
            <a:schemeClr val="accent5">
              <a:hueOff val="-1689636"/>
              <a:satOff val="-4355"/>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2" tIns="28822" rIns="28822" bIns="28822"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482463" y="476347"/>
        <a:ext cx="525186" cy="525186"/>
      </dsp:txXfrm>
    </dsp:sp>
    <dsp:sp modelId="{3A62086E-72F3-49B7-AB82-334D89B1958D}">
      <dsp:nvSpPr>
        <dsp:cNvPr id="0" name=""/>
        <dsp:cNvSpPr/>
      </dsp:nvSpPr>
      <dsp:spPr>
        <a:xfrm>
          <a:off x="1893501" y="1275903"/>
          <a:ext cx="1703111" cy="2272724"/>
        </a:xfrm>
        <a:prstGeom prst="upArrowCallout">
          <a:avLst>
            <a:gd name="adj1" fmla="val 50000"/>
            <a:gd name="adj2" fmla="val 20000"/>
            <a:gd name="adj3" fmla="val 20000"/>
            <a:gd name="adj4" fmla="val 100000"/>
          </a:avLst>
        </a:prstGeom>
        <a:solidFill>
          <a:schemeClr val="accent5">
            <a:tint val="40000"/>
            <a:alpha val="90000"/>
            <a:hueOff val="-2407058"/>
            <a:satOff val="-8154"/>
            <a:lumOff val="-1046"/>
            <a:alphaOff val="0"/>
          </a:schemeClr>
        </a:solidFill>
        <a:ln w="26425" cap="flat" cmpd="sng" algn="ctr">
          <a:solidFill>
            <a:schemeClr val="accent5">
              <a:tint val="40000"/>
              <a:alpha val="90000"/>
              <a:hueOff val="-2407058"/>
              <a:satOff val="-8154"/>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4343" tIns="165100" rIns="134343" bIns="165100" numCol="1" spcCol="1270" anchor="t" anchorCtr="0">
          <a:noAutofit/>
        </a:bodyPr>
        <a:lstStyle/>
        <a:p>
          <a:pPr marL="0" lvl="0" indent="0" algn="l" defTabSz="488950">
            <a:lnSpc>
              <a:spcPct val="90000"/>
            </a:lnSpc>
            <a:spcBef>
              <a:spcPct val="0"/>
            </a:spcBef>
            <a:spcAft>
              <a:spcPct val="35000"/>
            </a:spcAft>
            <a:buNone/>
          </a:pPr>
          <a:r>
            <a:rPr lang="en-US" sz="1100" kern="1200" dirty="0"/>
            <a:t>The paper form will be available in English and bilingual English-Spanish.</a:t>
          </a:r>
        </a:p>
      </dsp:txBody>
      <dsp:txXfrm>
        <a:off x="1893501" y="1616525"/>
        <a:ext cx="1703111" cy="1932102"/>
      </dsp:txXfrm>
    </dsp:sp>
    <dsp:sp modelId="{13A6262A-D6A9-4BD8-89BC-251A5E51B772}">
      <dsp:nvSpPr>
        <dsp:cNvPr id="0" name=""/>
        <dsp:cNvSpPr/>
      </dsp:nvSpPr>
      <dsp:spPr>
        <a:xfrm>
          <a:off x="3785847" y="738904"/>
          <a:ext cx="1703111" cy="72"/>
        </a:xfrm>
        <a:prstGeom prst="rect">
          <a:avLst/>
        </a:prstGeom>
        <a:solidFill>
          <a:schemeClr val="accent5">
            <a:tint val="40000"/>
            <a:alpha val="90000"/>
            <a:hueOff val="-2888470"/>
            <a:satOff val="-9785"/>
            <a:lumOff val="-1255"/>
            <a:alphaOff val="0"/>
          </a:schemeClr>
        </a:solidFill>
        <a:ln w="26425" cap="flat" cmpd="sng" algn="ctr">
          <a:solidFill>
            <a:schemeClr val="accent5">
              <a:tint val="40000"/>
              <a:alpha val="90000"/>
              <a:hueOff val="-2888470"/>
              <a:satOff val="-9785"/>
              <a:lumOff val="-1255"/>
              <a:alphaOff val="0"/>
            </a:schemeClr>
          </a:solidFill>
          <a:prstDash val="solid"/>
        </a:ln>
        <a:effectLst/>
      </dsp:spPr>
      <dsp:style>
        <a:lnRef idx="2">
          <a:scrgbClr r="0" g="0" b="0"/>
        </a:lnRef>
        <a:fillRef idx="1">
          <a:scrgbClr r="0" g="0" b="0"/>
        </a:fillRef>
        <a:effectRef idx="0">
          <a:scrgbClr r="0" g="0" b="0"/>
        </a:effectRef>
        <a:fontRef idx="minor"/>
      </dsp:style>
    </dsp:sp>
    <dsp:sp modelId="{BEA0C83E-72B9-433D-9871-E13A1D61B6AF}">
      <dsp:nvSpPr>
        <dsp:cNvPr id="0" name=""/>
        <dsp:cNvSpPr/>
      </dsp:nvSpPr>
      <dsp:spPr>
        <a:xfrm>
          <a:off x="5534374" y="675357"/>
          <a:ext cx="87047" cy="163498"/>
        </a:xfrm>
        <a:prstGeom prst="chevron">
          <a:avLst>
            <a:gd name="adj" fmla="val 90000"/>
          </a:avLst>
        </a:prstGeom>
        <a:solidFill>
          <a:schemeClr val="accent5">
            <a:tint val="40000"/>
            <a:alpha val="90000"/>
            <a:hueOff val="-3369881"/>
            <a:satOff val="-11416"/>
            <a:lumOff val="-1464"/>
            <a:alphaOff val="0"/>
          </a:schemeClr>
        </a:solidFill>
        <a:ln w="26425" cap="flat" cmpd="sng" algn="ctr">
          <a:solidFill>
            <a:schemeClr val="accent5">
              <a:tint val="40000"/>
              <a:alpha val="90000"/>
              <a:hueOff val="-3369881"/>
              <a:satOff val="-11416"/>
              <a:lumOff val="-1464"/>
              <a:alphaOff val="0"/>
            </a:schemeClr>
          </a:solidFill>
          <a:prstDash val="solid"/>
        </a:ln>
        <a:effectLst/>
      </dsp:spPr>
      <dsp:style>
        <a:lnRef idx="2">
          <a:scrgbClr r="0" g="0" b="0"/>
        </a:lnRef>
        <a:fillRef idx="1">
          <a:scrgbClr r="0" g="0" b="0"/>
        </a:fillRef>
        <a:effectRef idx="0">
          <a:scrgbClr r="0" g="0" b="0"/>
        </a:effectRef>
        <a:fontRef idx="minor"/>
      </dsp:style>
    </dsp:sp>
    <dsp:sp modelId="{D17E8392-3449-472D-A5D0-DB4EE379AEE5}">
      <dsp:nvSpPr>
        <dsp:cNvPr id="0" name=""/>
        <dsp:cNvSpPr/>
      </dsp:nvSpPr>
      <dsp:spPr>
        <a:xfrm>
          <a:off x="4266039" y="367576"/>
          <a:ext cx="742726" cy="742726"/>
        </a:xfrm>
        <a:prstGeom prst="ellipse">
          <a:avLst/>
        </a:prstGeom>
        <a:solidFill>
          <a:schemeClr val="accent5">
            <a:hueOff val="-3379271"/>
            <a:satOff val="-8710"/>
            <a:lumOff val="-5883"/>
            <a:alphaOff val="0"/>
          </a:schemeClr>
        </a:solidFill>
        <a:ln w="26425" cap="flat" cmpd="sng" algn="ctr">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2" tIns="28822" rIns="28822" bIns="28822"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374809" y="476346"/>
        <a:ext cx="525186" cy="525186"/>
      </dsp:txXfrm>
    </dsp:sp>
    <dsp:sp modelId="{00D77E3F-F3A5-4BC6-AC1C-52520E68D797}">
      <dsp:nvSpPr>
        <dsp:cNvPr id="0" name=""/>
        <dsp:cNvSpPr/>
      </dsp:nvSpPr>
      <dsp:spPr>
        <a:xfrm>
          <a:off x="3785847" y="1275903"/>
          <a:ext cx="1703111" cy="2272724"/>
        </a:xfrm>
        <a:prstGeom prst="upArrowCallout">
          <a:avLst>
            <a:gd name="adj1" fmla="val 50000"/>
            <a:gd name="adj2" fmla="val 20000"/>
            <a:gd name="adj3" fmla="val 20000"/>
            <a:gd name="adj4" fmla="val 100000"/>
          </a:avLst>
        </a:prstGeom>
        <a:solidFill>
          <a:schemeClr val="accent5">
            <a:tint val="40000"/>
            <a:alpha val="90000"/>
            <a:hueOff val="-3851293"/>
            <a:satOff val="-13047"/>
            <a:lumOff val="-1673"/>
            <a:alphaOff val="0"/>
          </a:schemeClr>
        </a:solidFill>
        <a:ln w="26425" cap="flat" cmpd="sng" algn="ctr">
          <a:solidFill>
            <a:schemeClr val="accent5">
              <a:tint val="40000"/>
              <a:alpha val="90000"/>
              <a:hueOff val="-3851293"/>
              <a:satOff val="-13047"/>
              <a:lumOff val="-1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4343" tIns="165100" rIns="134343" bIns="165100" numCol="1" spcCol="1270" anchor="t" anchorCtr="0">
          <a:noAutofit/>
        </a:bodyPr>
        <a:lstStyle/>
        <a:p>
          <a:pPr marL="0" lvl="0" indent="0" algn="l" defTabSz="488950">
            <a:lnSpc>
              <a:spcPct val="90000"/>
            </a:lnSpc>
            <a:spcBef>
              <a:spcPct val="0"/>
            </a:spcBef>
            <a:spcAft>
              <a:spcPct val="35000"/>
            </a:spcAft>
            <a:buNone/>
          </a:pPr>
          <a:r>
            <a:rPr lang="en-US" sz="1100" kern="1200"/>
            <a:t>Census Questionnaire Assistance will be available in English and the same 12 non-English languages referenced above. </a:t>
          </a:r>
        </a:p>
      </dsp:txBody>
      <dsp:txXfrm>
        <a:off x="3785847" y="1616525"/>
        <a:ext cx="1703111" cy="1932102"/>
      </dsp:txXfrm>
    </dsp:sp>
    <dsp:sp modelId="{7D049F5D-6B4B-4682-923C-451AD753924F}">
      <dsp:nvSpPr>
        <dsp:cNvPr id="0" name=""/>
        <dsp:cNvSpPr/>
      </dsp:nvSpPr>
      <dsp:spPr>
        <a:xfrm>
          <a:off x="5678192" y="738903"/>
          <a:ext cx="1703111" cy="72"/>
        </a:xfrm>
        <a:prstGeom prst="rect">
          <a:avLst/>
        </a:prstGeom>
        <a:solidFill>
          <a:schemeClr val="accent5">
            <a:tint val="40000"/>
            <a:alpha val="90000"/>
            <a:hueOff val="-4332704"/>
            <a:satOff val="-14678"/>
            <a:lumOff val="-1882"/>
            <a:alphaOff val="0"/>
          </a:schemeClr>
        </a:solidFill>
        <a:ln w="26425" cap="flat" cmpd="sng" algn="ctr">
          <a:solidFill>
            <a:schemeClr val="accent5">
              <a:tint val="40000"/>
              <a:alpha val="90000"/>
              <a:hueOff val="-4332704"/>
              <a:satOff val="-14678"/>
              <a:lumOff val="-1882"/>
              <a:alphaOff val="0"/>
            </a:schemeClr>
          </a:solidFill>
          <a:prstDash val="solid"/>
        </a:ln>
        <a:effectLst/>
      </dsp:spPr>
      <dsp:style>
        <a:lnRef idx="2">
          <a:scrgbClr r="0" g="0" b="0"/>
        </a:lnRef>
        <a:fillRef idx="1">
          <a:scrgbClr r="0" g="0" b="0"/>
        </a:fillRef>
        <a:effectRef idx="0">
          <a:scrgbClr r="0" g="0" b="0"/>
        </a:effectRef>
        <a:fontRef idx="minor"/>
      </dsp:style>
    </dsp:sp>
    <dsp:sp modelId="{E997319D-608B-49F9-89F6-52144648A57F}">
      <dsp:nvSpPr>
        <dsp:cNvPr id="0" name=""/>
        <dsp:cNvSpPr/>
      </dsp:nvSpPr>
      <dsp:spPr>
        <a:xfrm>
          <a:off x="7426720" y="675357"/>
          <a:ext cx="87047" cy="163498"/>
        </a:xfrm>
        <a:prstGeom prst="chevron">
          <a:avLst>
            <a:gd name="adj" fmla="val 90000"/>
          </a:avLst>
        </a:prstGeom>
        <a:solidFill>
          <a:schemeClr val="accent5">
            <a:tint val="40000"/>
            <a:alpha val="90000"/>
            <a:hueOff val="-4814116"/>
            <a:satOff val="-16309"/>
            <a:lumOff val="-2091"/>
            <a:alphaOff val="0"/>
          </a:schemeClr>
        </a:solidFill>
        <a:ln w="26425" cap="flat" cmpd="sng" algn="ctr">
          <a:solidFill>
            <a:schemeClr val="accent5">
              <a:tint val="40000"/>
              <a:alpha val="90000"/>
              <a:hueOff val="-4814116"/>
              <a:satOff val="-16309"/>
              <a:lumOff val="-2091"/>
              <a:alphaOff val="0"/>
            </a:schemeClr>
          </a:solidFill>
          <a:prstDash val="solid"/>
        </a:ln>
        <a:effectLst/>
      </dsp:spPr>
      <dsp:style>
        <a:lnRef idx="2">
          <a:scrgbClr r="0" g="0" b="0"/>
        </a:lnRef>
        <a:fillRef idx="1">
          <a:scrgbClr r="0" g="0" b="0"/>
        </a:fillRef>
        <a:effectRef idx="0">
          <a:scrgbClr r="0" g="0" b="0"/>
        </a:effectRef>
        <a:fontRef idx="minor"/>
      </dsp:style>
    </dsp:sp>
    <dsp:sp modelId="{7CBD9655-BF06-4103-80C0-89048BCD5A6B}">
      <dsp:nvSpPr>
        <dsp:cNvPr id="0" name=""/>
        <dsp:cNvSpPr/>
      </dsp:nvSpPr>
      <dsp:spPr>
        <a:xfrm>
          <a:off x="6158385" y="367576"/>
          <a:ext cx="742726" cy="742726"/>
        </a:xfrm>
        <a:prstGeom prst="ellipse">
          <a:avLst/>
        </a:prstGeom>
        <a:solidFill>
          <a:schemeClr val="accent5">
            <a:hueOff val="-5068907"/>
            <a:satOff val="-13064"/>
            <a:lumOff val="-8824"/>
            <a:alphaOff val="0"/>
          </a:schemeClr>
        </a:solidFill>
        <a:ln w="26425" cap="flat" cmpd="sng" algn="ctr">
          <a:solidFill>
            <a:schemeClr val="accent5">
              <a:hueOff val="-5068907"/>
              <a:satOff val="-13064"/>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2" tIns="28822" rIns="28822" bIns="28822" numCol="1" spcCol="1270" anchor="ctr" anchorCtr="0">
          <a:noAutofit/>
        </a:bodyPr>
        <a:lstStyle/>
        <a:p>
          <a:pPr marL="0" lvl="0" indent="0" algn="ctr" defTabSz="1555750">
            <a:lnSpc>
              <a:spcPct val="90000"/>
            </a:lnSpc>
            <a:spcBef>
              <a:spcPct val="0"/>
            </a:spcBef>
            <a:spcAft>
              <a:spcPct val="35000"/>
            </a:spcAft>
            <a:buNone/>
          </a:pPr>
          <a:r>
            <a:rPr lang="en-US" sz="3500" kern="1200"/>
            <a:t>4</a:t>
          </a:r>
        </a:p>
      </dsp:txBody>
      <dsp:txXfrm>
        <a:off x="6267155" y="476346"/>
        <a:ext cx="525186" cy="525186"/>
      </dsp:txXfrm>
    </dsp:sp>
    <dsp:sp modelId="{AA76C1D9-3F91-41D6-8D79-6F36428BA0D7}">
      <dsp:nvSpPr>
        <dsp:cNvPr id="0" name=""/>
        <dsp:cNvSpPr/>
      </dsp:nvSpPr>
      <dsp:spPr>
        <a:xfrm>
          <a:off x="5678192" y="1275903"/>
          <a:ext cx="1703111" cy="2272724"/>
        </a:xfrm>
        <a:prstGeom prst="upArrowCallout">
          <a:avLst>
            <a:gd name="adj1" fmla="val 50000"/>
            <a:gd name="adj2" fmla="val 20000"/>
            <a:gd name="adj3" fmla="val 20000"/>
            <a:gd name="adj4" fmla="val 100000"/>
          </a:avLst>
        </a:prstGeom>
        <a:solidFill>
          <a:schemeClr val="accent5">
            <a:tint val="40000"/>
            <a:alpha val="90000"/>
            <a:hueOff val="-5295527"/>
            <a:satOff val="-17939"/>
            <a:lumOff val="-2301"/>
            <a:alphaOff val="0"/>
          </a:schemeClr>
        </a:solidFill>
        <a:ln w="26425" cap="flat" cmpd="sng" algn="ctr">
          <a:solidFill>
            <a:schemeClr val="accent5">
              <a:tint val="40000"/>
              <a:alpha val="90000"/>
              <a:hueOff val="-5295527"/>
              <a:satOff val="-17939"/>
              <a:lumOff val="-23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4343" tIns="165100" rIns="134343" bIns="165100" numCol="1" spcCol="1270" anchor="t" anchorCtr="0">
          <a:noAutofit/>
        </a:bodyPr>
        <a:lstStyle/>
        <a:p>
          <a:pPr marL="0" lvl="0" indent="0" algn="l" defTabSz="488950">
            <a:lnSpc>
              <a:spcPct val="90000"/>
            </a:lnSpc>
            <a:spcBef>
              <a:spcPct val="0"/>
            </a:spcBef>
            <a:spcAft>
              <a:spcPct val="35000"/>
            </a:spcAft>
            <a:buNone/>
          </a:pPr>
          <a:r>
            <a:rPr lang="en-US" sz="1100" kern="1200" dirty="0"/>
            <a:t>Telecommunications Device for the Deaf (TDD) assistance will be available. </a:t>
          </a:r>
        </a:p>
      </dsp:txBody>
      <dsp:txXfrm>
        <a:off x="5678192" y="1616525"/>
        <a:ext cx="1703111" cy="1932102"/>
      </dsp:txXfrm>
    </dsp:sp>
    <dsp:sp modelId="{6ED734E5-9397-4FBB-954A-C0D1CB63FE53}">
      <dsp:nvSpPr>
        <dsp:cNvPr id="0" name=""/>
        <dsp:cNvSpPr/>
      </dsp:nvSpPr>
      <dsp:spPr>
        <a:xfrm>
          <a:off x="7570538" y="738903"/>
          <a:ext cx="851555" cy="72"/>
        </a:xfrm>
        <a:prstGeom prst="rect">
          <a:avLst/>
        </a:prstGeom>
        <a:solidFill>
          <a:schemeClr val="accent5">
            <a:tint val="40000"/>
            <a:alpha val="90000"/>
            <a:hueOff val="-5776939"/>
            <a:satOff val="-19570"/>
            <a:lumOff val="-2510"/>
            <a:alphaOff val="0"/>
          </a:schemeClr>
        </a:solidFill>
        <a:ln w="26425" cap="flat" cmpd="sng" algn="ctr">
          <a:solidFill>
            <a:schemeClr val="accent5">
              <a:tint val="40000"/>
              <a:alpha val="90000"/>
              <a:hueOff val="-5776939"/>
              <a:satOff val="-19570"/>
              <a:lumOff val="-2510"/>
              <a:alphaOff val="0"/>
            </a:schemeClr>
          </a:solidFill>
          <a:prstDash val="solid"/>
        </a:ln>
        <a:effectLst/>
      </dsp:spPr>
      <dsp:style>
        <a:lnRef idx="2">
          <a:scrgbClr r="0" g="0" b="0"/>
        </a:lnRef>
        <a:fillRef idx="1">
          <a:scrgbClr r="0" g="0" b="0"/>
        </a:fillRef>
        <a:effectRef idx="0">
          <a:scrgbClr r="0" g="0" b="0"/>
        </a:effectRef>
        <a:fontRef idx="minor"/>
      </dsp:style>
    </dsp:sp>
    <dsp:sp modelId="{2BA01A46-70DA-4659-A3E8-0A49B37DA101}">
      <dsp:nvSpPr>
        <dsp:cNvPr id="0" name=""/>
        <dsp:cNvSpPr/>
      </dsp:nvSpPr>
      <dsp:spPr>
        <a:xfrm>
          <a:off x="8050731" y="367576"/>
          <a:ext cx="742726" cy="742726"/>
        </a:xfrm>
        <a:prstGeom prst="ellipse">
          <a:avLst/>
        </a:prstGeom>
        <a:solidFill>
          <a:schemeClr val="accent5">
            <a:hueOff val="-6758543"/>
            <a:satOff val="-17419"/>
            <a:lumOff val="-11765"/>
            <a:alphaOff val="0"/>
          </a:schemeClr>
        </a:solidFill>
        <a:ln w="26425"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2" tIns="28822" rIns="28822" bIns="28822" numCol="1" spcCol="1270" anchor="ctr" anchorCtr="0">
          <a:noAutofit/>
        </a:bodyPr>
        <a:lstStyle/>
        <a:p>
          <a:pPr marL="0" lvl="0" indent="0" algn="ctr" defTabSz="1555750">
            <a:lnSpc>
              <a:spcPct val="90000"/>
            </a:lnSpc>
            <a:spcBef>
              <a:spcPct val="0"/>
            </a:spcBef>
            <a:spcAft>
              <a:spcPct val="35000"/>
            </a:spcAft>
            <a:buNone/>
          </a:pPr>
          <a:r>
            <a:rPr lang="en-US" sz="3500" kern="1200"/>
            <a:t>5</a:t>
          </a:r>
        </a:p>
      </dsp:txBody>
      <dsp:txXfrm>
        <a:off x="8159501" y="476346"/>
        <a:ext cx="525186" cy="525186"/>
      </dsp:txXfrm>
    </dsp:sp>
    <dsp:sp modelId="{C1C1A39E-E7D5-4807-9CCC-C0174FE0407D}">
      <dsp:nvSpPr>
        <dsp:cNvPr id="0" name=""/>
        <dsp:cNvSpPr/>
      </dsp:nvSpPr>
      <dsp:spPr>
        <a:xfrm>
          <a:off x="7570538" y="1275903"/>
          <a:ext cx="1703111" cy="2272724"/>
        </a:xfrm>
        <a:prstGeom prst="upArrowCallout">
          <a:avLst>
            <a:gd name="adj1" fmla="val 50000"/>
            <a:gd name="adj2" fmla="val 20000"/>
            <a:gd name="adj3" fmla="val 20000"/>
            <a:gd name="adj4" fmla="val 100000"/>
          </a:avLst>
        </a:prstGeom>
        <a:solidFill>
          <a:schemeClr val="accent5">
            <a:tint val="40000"/>
            <a:alpha val="90000"/>
            <a:hueOff val="-6739762"/>
            <a:satOff val="-22832"/>
            <a:lumOff val="-2928"/>
            <a:alphaOff val="0"/>
          </a:schemeClr>
        </a:solidFill>
        <a:ln w="26425"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4343" tIns="165100" rIns="134343" bIns="165100" numCol="1" spcCol="1270" anchor="t" anchorCtr="0">
          <a:noAutofit/>
        </a:bodyPr>
        <a:lstStyle/>
        <a:p>
          <a:pPr marL="0" lvl="0" indent="0" algn="l" defTabSz="488950">
            <a:lnSpc>
              <a:spcPct val="90000"/>
            </a:lnSpc>
            <a:spcBef>
              <a:spcPct val="0"/>
            </a:spcBef>
            <a:spcAft>
              <a:spcPct val="35000"/>
            </a:spcAft>
            <a:buNone/>
          </a:pPr>
          <a:r>
            <a:rPr lang="en-US" sz="1100" kern="1200" dirty="0"/>
            <a:t>The Census Bureau will provide language guides in 59 non-English languages (see handout)</a:t>
          </a:r>
        </a:p>
      </dsp:txBody>
      <dsp:txXfrm>
        <a:off x="7570538" y="1616525"/>
        <a:ext cx="1703111" cy="1932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F4C9-FBB3-4D55-B78A-13F196636372}">
      <dsp:nvSpPr>
        <dsp:cNvPr id="0" name=""/>
        <dsp:cNvSpPr/>
      </dsp:nvSpPr>
      <dsp:spPr>
        <a:xfrm>
          <a:off x="4159" y="664417"/>
          <a:ext cx="1818408" cy="2587369"/>
        </a:xfrm>
        <a:prstGeom prst="roundRect">
          <a:avLst>
            <a:gd name="adj" fmla="val 10000"/>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Financial </a:t>
          </a:r>
          <a:r>
            <a:rPr lang="en-US" sz="1500" b="1" kern="1200"/>
            <a:t>Resources-</a:t>
          </a:r>
          <a:r>
            <a:rPr lang="en-US" sz="1500" kern="1200"/>
            <a:t>$</a:t>
          </a:r>
          <a:r>
            <a:rPr lang="en-US" sz="1500" u="sng" kern="1200"/>
            <a:t>3 billion </a:t>
          </a:r>
          <a:r>
            <a:rPr lang="en-US" sz="1500" kern="1200" dirty="0"/>
            <a:t>annually to DC through Federal Assistance Programs</a:t>
          </a:r>
        </a:p>
      </dsp:txBody>
      <dsp:txXfrm>
        <a:off x="57418" y="717676"/>
        <a:ext cx="1711890" cy="2480851"/>
      </dsp:txXfrm>
    </dsp:sp>
    <dsp:sp modelId="{358B5A24-F507-435B-ACFD-26E23283B6C1}">
      <dsp:nvSpPr>
        <dsp:cNvPr id="0" name=""/>
        <dsp:cNvSpPr/>
      </dsp:nvSpPr>
      <dsp:spPr>
        <a:xfrm>
          <a:off x="2004407" y="1732619"/>
          <a:ext cx="385502" cy="4509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04407" y="1822812"/>
        <a:ext cx="269851" cy="270579"/>
      </dsp:txXfrm>
    </dsp:sp>
    <dsp:sp modelId="{4020F704-5E38-4F5C-9EB5-F9A66C4C51B6}">
      <dsp:nvSpPr>
        <dsp:cNvPr id="0" name=""/>
        <dsp:cNvSpPr/>
      </dsp:nvSpPr>
      <dsp:spPr>
        <a:xfrm>
          <a:off x="2549930" y="664417"/>
          <a:ext cx="1818408" cy="2587369"/>
        </a:xfrm>
        <a:prstGeom prst="roundRect">
          <a:avLst>
            <a:gd name="adj" fmla="val 10000"/>
          </a:avLst>
        </a:prstGeom>
        <a:solidFill>
          <a:schemeClr val="accent5">
            <a:hueOff val="-2252848"/>
            <a:satOff val="-5806"/>
            <a:lumOff val="-3922"/>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Planning and Policy Guidance</a:t>
          </a:r>
          <a:r>
            <a:rPr lang="en-US" sz="1500" kern="1200" dirty="0"/>
            <a:t>-population data used by almost every District Agency to set priorities</a:t>
          </a:r>
        </a:p>
      </dsp:txBody>
      <dsp:txXfrm>
        <a:off x="2603189" y="717676"/>
        <a:ext cx="1711890" cy="2480851"/>
      </dsp:txXfrm>
    </dsp:sp>
    <dsp:sp modelId="{42D34454-F495-48C5-8F91-C01A1B3D46F6}">
      <dsp:nvSpPr>
        <dsp:cNvPr id="0" name=""/>
        <dsp:cNvSpPr/>
      </dsp:nvSpPr>
      <dsp:spPr>
        <a:xfrm>
          <a:off x="4550179" y="1732619"/>
          <a:ext cx="385502" cy="450965"/>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50179" y="1822812"/>
        <a:ext cx="269851" cy="270579"/>
      </dsp:txXfrm>
    </dsp:sp>
    <dsp:sp modelId="{A5DBE017-34BA-4CF7-8DE5-FD9A6D0D8B44}">
      <dsp:nvSpPr>
        <dsp:cNvPr id="0" name=""/>
        <dsp:cNvSpPr/>
      </dsp:nvSpPr>
      <dsp:spPr>
        <a:xfrm>
          <a:off x="5095701" y="664417"/>
          <a:ext cx="1818408" cy="2587369"/>
        </a:xfrm>
        <a:prstGeom prst="roundRect">
          <a:avLst>
            <a:gd name="adj" fmla="val 10000"/>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Social and Racial Equity</a:t>
          </a:r>
          <a:r>
            <a:rPr lang="en-US" sz="1500" kern="1200" dirty="0"/>
            <a:t>-the District must continue to ensure that the most vulnerable residents are counted and that District policies continue to support the diversity that makes DC great.</a:t>
          </a:r>
        </a:p>
      </dsp:txBody>
      <dsp:txXfrm>
        <a:off x="5148960" y="717676"/>
        <a:ext cx="1711890" cy="2480851"/>
      </dsp:txXfrm>
    </dsp:sp>
    <dsp:sp modelId="{D0A341BF-3494-43F2-B997-6B6BC6EEEF0C}">
      <dsp:nvSpPr>
        <dsp:cNvPr id="0" name=""/>
        <dsp:cNvSpPr/>
      </dsp:nvSpPr>
      <dsp:spPr>
        <a:xfrm>
          <a:off x="7095950" y="1732619"/>
          <a:ext cx="385502" cy="45096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095950" y="1822812"/>
        <a:ext cx="269851" cy="270579"/>
      </dsp:txXfrm>
    </dsp:sp>
    <dsp:sp modelId="{8C015ECA-5B7C-46B7-A93C-658AE2B7F9DA}">
      <dsp:nvSpPr>
        <dsp:cNvPr id="0" name=""/>
        <dsp:cNvSpPr/>
      </dsp:nvSpPr>
      <dsp:spPr>
        <a:xfrm>
          <a:off x="7641472" y="664417"/>
          <a:ext cx="1818408" cy="2587369"/>
        </a:xfrm>
        <a:prstGeom prst="roundRect">
          <a:avLst>
            <a:gd name="adj" fmla="val 10000"/>
          </a:avLst>
        </a:prstGeom>
        <a:solidFill>
          <a:schemeClr val="accent5">
            <a:hueOff val="-6758543"/>
            <a:satOff val="-17419"/>
            <a:lumOff val="-11765"/>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Updating Ward Boundaries</a:t>
          </a:r>
          <a:r>
            <a:rPr lang="en-US" sz="1500" kern="1200" dirty="0"/>
            <a:t>-Ensure fair and equal representation across 8 Wards.</a:t>
          </a:r>
        </a:p>
      </dsp:txBody>
      <dsp:txXfrm>
        <a:off x="7694731" y="717676"/>
        <a:ext cx="1711890" cy="2480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EBB64-BBDD-4CBE-9E0B-E4D6E6CEE5AA}">
      <dsp:nvSpPr>
        <dsp:cNvPr id="0" name=""/>
        <dsp:cNvSpPr/>
      </dsp:nvSpPr>
      <dsp:spPr>
        <a:xfrm rot="5400000">
          <a:off x="-158089" y="158821"/>
          <a:ext cx="1053927" cy="73774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Objective</a:t>
          </a:r>
        </a:p>
      </dsp:txBody>
      <dsp:txXfrm rot="-5400000">
        <a:off x="1" y="369607"/>
        <a:ext cx="737749" cy="316178"/>
      </dsp:txXfrm>
    </dsp:sp>
    <dsp:sp modelId="{3E74B529-609A-4FAF-A6EA-697C868F1558}">
      <dsp:nvSpPr>
        <dsp:cNvPr id="0" name=""/>
        <dsp:cNvSpPr/>
      </dsp:nvSpPr>
      <dsp:spPr>
        <a:xfrm rot="5400000">
          <a:off x="2538940" y="-1799397"/>
          <a:ext cx="685052" cy="428743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Review the Community Outreach Toolkit</a:t>
          </a:r>
        </a:p>
      </dsp:txBody>
      <dsp:txXfrm rot="-5400000">
        <a:off x="737749" y="35235"/>
        <a:ext cx="4253994" cy="618170"/>
      </dsp:txXfrm>
    </dsp:sp>
    <dsp:sp modelId="{FC5245D4-DF14-481D-A368-05F0696E6637}">
      <dsp:nvSpPr>
        <dsp:cNvPr id="0" name=""/>
        <dsp:cNvSpPr/>
      </dsp:nvSpPr>
      <dsp:spPr>
        <a:xfrm rot="5400000">
          <a:off x="-158089" y="1007683"/>
          <a:ext cx="1053927" cy="73774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Who can help?</a:t>
          </a:r>
        </a:p>
      </dsp:txBody>
      <dsp:txXfrm rot="-5400000">
        <a:off x="1" y="1218469"/>
        <a:ext cx="737749" cy="316178"/>
      </dsp:txXfrm>
    </dsp:sp>
    <dsp:sp modelId="{4D1F4D2C-7768-4B5D-A637-ABD5CFBD24F9}">
      <dsp:nvSpPr>
        <dsp:cNvPr id="0" name=""/>
        <dsp:cNvSpPr/>
      </dsp:nvSpPr>
      <dsp:spPr>
        <a:xfrm rot="5400000">
          <a:off x="2538940" y="-951596"/>
          <a:ext cx="685052" cy="428743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Trusted messengers</a:t>
          </a:r>
        </a:p>
        <a:p>
          <a:pPr marL="57150" lvl="1" indent="-57150" algn="l" defTabSz="488950">
            <a:lnSpc>
              <a:spcPct val="90000"/>
            </a:lnSpc>
            <a:spcBef>
              <a:spcPct val="0"/>
            </a:spcBef>
            <a:spcAft>
              <a:spcPct val="15000"/>
            </a:spcAft>
            <a:buChar char="•"/>
          </a:pPr>
          <a:r>
            <a:rPr lang="en-US" sz="1100" kern="1200" dirty="0"/>
            <a:t>Community partners</a:t>
          </a:r>
        </a:p>
        <a:p>
          <a:pPr marL="57150" lvl="1" indent="-57150" algn="l" defTabSz="488950">
            <a:lnSpc>
              <a:spcPct val="90000"/>
            </a:lnSpc>
            <a:spcBef>
              <a:spcPct val="0"/>
            </a:spcBef>
            <a:spcAft>
              <a:spcPct val="15000"/>
            </a:spcAft>
            <a:buChar char="•"/>
          </a:pPr>
          <a:r>
            <a:rPr lang="en-US" sz="1100" kern="1200" dirty="0"/>
            <a:t>Individuals</a:t>
          </a:r>
        </a:p>
      </dsp:txBody>
      <dsp:txXfrm rot="-5400000">
        <a:off x="737749" y="883036"/>
        <a:ext cx="4253994" cy="618170"/>
      </dsp:txXfrm>
    </dsp:sp>
    <dsp:sp modelId="{260CF6B1-663D-437D-85F1-6AF34018F0FE}">
      <dsp:nvSpPr>
        <dsp:cNvPr id="0" name=""/>
        <dsp:cNvSpPr/>
      </dsp:nvSpPr>
      <dsp:spPr>
        <a:xfrm rot="5400000">
          <a:off x="-158089" y="1856546"/>
          <a:ext cx="1053927" cy="737749"/>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Resources Required</a:t>
          </a:r>
        </a:p>
      </dsp:txBody>
      <dsp:txXfrm rot="-5400000">
        <a:off x="1" y="2067332"/>
        <a:ext cx="737749" cy="316178"/>
      </dsp:txXfrm>
    </dsp:sp>
    <dsp:sp modelId="{5DFE08A2-0E24-4D4F-B3C9-4FDBC9F2EC07}">
      <dsp:nvSpPr>
        <dsp:cNvPr id="0" name=""/>
        <dsp:cNvSpPr/>
      </dsp:nvSpPr>
      <dsp:spPr>
        <a:xfrm rot="5400000">
          <a:off x="2538426" y="-104535"/>
          <a:ext cx="685052" cy="4287435"/>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Materials</a:t>
          </a:r>
        </a:p>
        <a:p>
          <a:pPr marL="114300" lvl="1" indent="-114300" algn="l" defTabSz="577850">
            <a:lnSpc>
              <a:spcPct val="90000"/>
            </a:lnSpc>
            <a:spcBef>
              <a:spcPct val="0"/>
            </a:spcBef>
            <a:spcAft>
              <a:spcPct val="15000"/>
            </a:spcAft>
            <a:buChar char="•"/>
          </a:pPr>
          <a:r>
            <a:rPr lang="en-US" sz="1300" kern="1200" dirty="0"/>
            <a:t>Translation</a:t>
          </a:r>
        </a:p>
        <a:p>
          <a:pPr marL="114300" lvl="1" indent="-114300" algn="l" defTabSz="577850">
            <a:lnSpc>
              <a:spcPct val="90000"/>
            </a:lnSpc>
            <a:spcBef>
              <a:spcPct val="0"/>
            </a:spcBef>
            <a:spcAft>
              <a:spcPct val="15000"/>
            </a:spcAft>
            <a:buChar char="•"/>
          </a:pPr>
          <a:r>
            <a:rPr lang="en-US" sz="1300" kern="1200" dirty="0"/>
            <a:t>Training or technical assistance</a:t>
          </a:r>
        </a:p>
      </dsp:txBody>
      <dsp:txXfrm rot="-5400000">
        <a:off x="737235" y="1730097"/>
        <a:ext cx="4253994" cy="6181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69DA171E-AA00-4FAC-A7C7-A02418E8A6A3}" type="datetimeFigureOut">
              <a:rPr lang="en-US" smtClean="0"/>
              <a:t>10/15/2019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AD69A821-159F-4C95-81E3-979578B83E28}" type="slidenum">
              <a:rPr lang="en-US" smtClean="0"/>
              <a:t>‹#›</a:t>
            </a:fld>
            <a:endParaRPr lang="en-US"/>
          </a:p>
        </p:txBody>
      </p:sp>
    </p:spTree>
    <p:extLst>
      <p:ext uri="{BB962C8B-B14F-4D97-AF65-F5344CB8AC3E}">
        <p14:creationId xmlns:p14="http://schemas.microsoft.com/office/powerpoint/2010/main" val="406781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294438"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a:t>
            </a:fld>
            <a:endParaRPr lang="en-US">
              <a:solidFill>
                <a:prstClr val="black"/>
              </a:solidFill>
              <a:latin typeface="Calibri"/>
            </a:endParaRPr>
          </a:p>
        </p:txBody>
      </p:sp>
    </p:spTree>
    <p:extLst>
      <p:ext uri="{BB962C8B-B14F-4D97-AF65-F5344CB8AC3E}">
        <p14:creationId xmlns:p14="http://schemas.microsoft.com/office/powerpoint/2010/main" val="284893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10</a:t>
            </a:fld>
            <a:endParaRPr lang="en-US">
              <a:solidFill>
                <a:prstClr val="black"/>
              </a:solidFill>
              <a:latin typeface="Calibri"/>
            </a:endParaRPr>
          </a:p>
        </p:txBody>
      </p:sp>
    </p:spTree>
    <p:extLst>
      <p:ext uri="{BB962C8B-B14F-4D97-AF65-F5344CB8AC3E}">
        <p14:creationId xmlns:p14="http://schemas.microsoft.com/office/powerpoint/2010/main" val="173831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11</a:t>
            </a:fld>
            <a:endParaRPr lang="en-US">
              <a:solidFill>
                <a:prstClr val="black"/>
              </a:solidFill>
              <a:latin typeface="Calibri"/>
            </a:endParaRPr>
          </a:p>
        </p:txBody>
      </p:sp>
    </p:spTree>
    <p:extLst>
      <p:ext uri="{BB962C8B-B14F-4D97-AF65-F5344CB8AC3E}">
        <p14:creationId xmlns:p14="http://schemas.microsoft.com/office/powerpoint/2010/main" val="749454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12</a:t>
            </a:fld>
            <a:endParaRPr lang="en-US">
              <a:solidFill>
                <a:prstClr val="black"/>
              </a:solidFill>
              <a:latin typeface="Calibri"/>
            </a:endParaRPr>
          </a:p>
        </p:txBody>
      </p:sp>
    </p:spTree>
    <p:extLst>
      <p:ext uri="{BB962C8B-B14F-4D97-AF65-F5344CB8AC3E}">
        <p14:creationId xmlns:p14="http://schemas.microsoft.com/office/powerpoint/2010/main" val="258488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13</a:t>
            </a:fld>
            <a:endParaRPr lang="en-US">
              <a:solidFill>
                <a:prstClr val="black"/>
              </a:solidFill>
              <a:latin typeface="Calibri"/>
            </a:endParaRPr>
          </a:p>
        </p:txBody>
      </p:sp>
    </p:spTree>
    <p:extLst>
      <p:ext uri="{BB962C8B-B14F-4D97-AF65-F5344CB8AC3E}">
        <p14:creationId xmlns:p14="http://schemas.microsoft.com/office/powerpoint/2010/main" val="15638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14</a:t>
            </a:fld>
            <a:endParaRPr lang="en-US">
              <a:solidFill>
                <a:prstClr val="black"/>
              </a:solidFill>
              <a:latin typeface="Calibri"/>
            </a:endParaRPr>
          </a:p>
        </p:txBody>
      </p:sp>
    </p:spTree>
    <p:extLst>
      <p:ext uri="{BB962C8B-B14F-4D97-AF65-F5344CB8AC3E}">
        <p14:creationId xmlns:p14="http://schemas.microsoft.com/office/powerpoint/2010/main" val="310901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15</a:t>
            </a:fld>
            <a:endParaRPr lang="en-US">
              <a:solidFill>
                <a:prstClr val="black"/>
              </a:solidFill>
              <a:latin typeface="Calibri"/>
            </a:endParaRPr>
          </a:p>
        </p:txBody>
      </p:sp>
    </p:spTree>
    <p:extLst>
      <p:ext uri="{BB962C8B-B14F-4D97-AF65-F5344CB8AC3E}">
        <p14:creationId xmlns:p14="http://schemas.microsoft.com/office/powerpoint/2010/main" val="292246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16</a:t>
            </a:fld>
            <a:endParaRPr lang="en-US">
              <a:solidFill>
                <a:prstClr val="black"/>
              </a:solidFill>
              <a:latin typeface="Calibri"/>
            </a:endParaRPr>
          </a:p>
        </p:txBody>
      </p:sp>
    </p:spTree>
    <p:extLst>
      <p:ext uri="{BB962C8B-B14F-4D97-AF65-F5344CB8AC3E}">
        <p14:creationId xmlns:p14="http://schemas.microsoft.com/office/powerpoint/2010/main" val="289079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17</a:t>
            </a:fld>
            <a:endParaRPr lang="en-US">
              <a:solidFill>
                <a:prstClr val="black"/>
              </a:solidFill>
              <a:latin typeface="Calibri"/>
            </a:endParaRPr>
          </a:p>
        </p:txBody>
      </p:sp>
    </p:spTree>
    <p:extLst>
      <p:ext uri="{BB962C8B-B14F-4D97-AF65-F5344CB8AC3E}">
        <p14:creationId xmlns:p14="http://schemas.microsoft.com/office/powerpoint/2010/main" val="298898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18</a:t>
            </a:fld>
            <a:endParaRPr lang="en-US">
              <a:solidFill>
                <a:prstClr val="black"/>
              </a:solidFill>
              <a:latin typeface="Calibri"/>
            </a:endParaRPr>
          </a:p>
        </p:txBody>
      </p:sp>
    </p:spTree>
    <p:extLst>
      <p:ext uri="{BB962C8B-B14F-4D97-AF65-F5344CB8AC3E}">
        <p14:creationId xmlns:p14="http://schemas.microsoft.com/office/powerpoint/2010/main" val="32779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19</a:t>
            </a:fld>
            <a:endParaRPr lang="en-US">
              <a:solidFill>
                <a:prstClr val="black"/>
              </a:solidFill>
              <a:latin typeface="Calibri"/>
            </a:endParaRPr>
          </a:p>
        </p:txBody>
      </p:sp>
    </p:spTree>
    <p:extLst>
      <p:ext uri="{BB962C8B-B14F-4D97-AF65-F5344CB8AC3E}">
        <p14:creationId xmlns:p14="http://schemas.microsoft.com/office/powerpoint/2010/main" val="241907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a:t>
            </a:fld>
            <a:endParaRPr lang="en-US">
              <a:solidFill>
                <a:prstClr val="black"/>
              </a:solidFill>
              <a:latin typeface="Calibri"/>
            </a:endParaRPr>
          </a:p>
        </p:txBody>
      </p:sp>
    </p:spTree>
    <p:extLst>
      <p:ext uri="{BB962C8B-B14F-4D97-AF65-F5344CB8AC3E}">
        <p14:creationId xmlns:p14="http://schemas.microsoft.com/office/powerpoint/2010/main" val="285135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20</a:t>
            </a:fld>
            <a:endParaRPr lang="en-US">
              <a:solidFill>
                <a:prstClr val="black"/>
              </a:solidFill>
              <a:latin typeface="Calibri"/>
            </a:endParaRPr>
          </a:p>
        </p:txBody>
      </p:sp>
    </p:spTree>
    <p:extLst>
      <p:ext uri="{BB962C8B-B14F-4D97-AF65-F5344CB8AC3E}">
        <p14:creationId xmlns:p14="http://schemas.microsoft.com/office/powerpoint/2010/main" val="2984903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21</a:t>
            </a:fld>
            <a:endParaRPr lang="en-US">
              <a:solidFill>
                <a:prstClr val="black"/>
              </a:solidFill>
              <a:latin typeface="Calibri"/>
            </a:endParaRPr>
          </a:p>
        </p:txBody>
      </p:sp>
    </p:spTree>
    <p:extLst>
      <p:ext uri="{BB962C8B-B14F-4D97-AF65-F5344CB8AC3E}">
        <p14:creationId xmlns:p14="http://schemas.microsoft.com/office/powerpoint/2010/main" val="639810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22</a:t>
            </a:fld>
            <a:endParaRPr lang="en-US">
              <a:solidFill>
                <a:prstClr val="black"/>
              </a:solidFill>
              <a:latin typeface="Calibri"/>
            </a:endParaRPr>
          </a:p>
        </p:txBody>
      </p:sp>
    </p:spTree>
    <p:extLst>
      <p:ext uri="{BB962C8B-B14F-4D97-AF65-F5344CB8AC3E}">
        <p14:creationId xmlns:p14="http://schemas.microsoft.com/office/powerpoint/2010/main" val="782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23</a:t>
            </a:fld>
            <a:endParaRPr lang="en-US">
              <a:solidFill>
                <a:prstClr val="black"/>
              </a:solidFill>
              <a:latin typeface="Calibri"/>
            </a:endParaRPr>
          </a:p>
        </p:txBody>
      </p:sp>
    </p:spTree>
    <p:extLst>
      <p:ext uri="{BB962C8B-B14F-4D97-AF65-F5344CB8AC3E}">
        <p14:creationId xmlns:p14="http://schemas.microsoft.com/office/powerpoint/2010/main" val="403255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24</a:t>
            </a:fld>
            <a:endParaRPr lang="en-US">
              <a:solidFill>
                <a:prstClr val="black"/>
              </a:solidFill>
              <a:latin typeface="Calibri"/>
            </a:endParaRPr>
          </a:p>
        </p:txBody>
      </p:sp>
    </p:spTree>
    <p:extLst>
      <p:ext uri="{BB962C8B-B14F-4D97-AF65-F5344CB8AC3E}">
        <p14:creationId xmlns:p14="http://schemas.microsoft.com/office/powerpoint/2010/main" val="2087830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294438" cy="3541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25</a:t>
            </a:fld>
            <a:endParaRPr lang="en-US">
              <a:solidFill>
                <a:prstClr val="black"/>
              </a:solidFill>
              <a:latin typeface="Calibri"/>
            </a:endParaRPr>
          </a:p>
        </p:txBody>
      </p:sp>
    </p:spTree>
    <p:extLst>
      <p:ext uri="{BB962C8B-B14F-4D97-AF65-F5344CB8AC3E}">
        <p14:creationId xmlns:p14="http://schemas.microsoft.com/office/powerpoint/2010/main" val="3042368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26</a:t>
            </a:fld>
            <a:endParaRPr lang="en-US">
              <a:solidFill>
                <a:prstClr val="black"/>
              </a:solidFill>
              <a:latin typeface="Calibri"/>
            </a:endParaRPr>
          </a:p>
        </p:txBody>
      </p:sp>
    </p:spTree>
    <p:extLst>
      <p:ext uri="{BB962C8B-B14F-4D97-AF65-F5344CB8AC3E}">
        <p14:creationId xmlns:p14="http://schemas.microsoft.com/office/powerpoint/2010/main" val="185358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3</a:t>
            </a:fld>
            <a:endParaRPr lang="en-US">
              <a:solidFill>
                <a:prstClr val="black"/>
              </a:solidFill>
              <a:latin typeface="Calibri"/>
            </a:endParaRPr>
          </a:p>
        </p:txBody>
      </p:sp>
    </p:spTree>
    <p:extLst>
      <p:ext uri="{BB962C8B-B14F-4D97-AF65-F5344CB8AC3E}">
        <p14:creationId xmlns:p14="http://schemas.microsoft.com/office/powerpoint/2010/main" val="248146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4</a:t>
            </a:fld>
            <a:endParaRPr lang="en-US">
              <a:solidFill>
                <a:prstClr val="black"/>
              </a:solidFill>
              <a:latin typeface="Calibri"/>
            </a:endParaRPr>
          </a:p>
        </p:txBody>
      </p:sp>
    </p:spTree>
    <p:extLst>
      <p:ext uri="{BB962C8B-B14F-4D97-AF65-F5344CB8AC3E}">
        <p14:creationId xmlns:p14="http://schemas.microsoft.com/office/powerpoint/2010/main" val="9861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5</a:t>
            </a:fld>
            <a:endParaRPr lang="en-US">
              <a:solidFill>
                <a:prstClr val="black"/>
              </a:solidFill>
              <a:latin typeface="Calibri"/>
            </a:endParaRPr>
          </a:p>
        </p:txBody>
      </p:sp>
    </p:spTree>
    <p:extLst>
      <p:ext uri="{BB962C8B-B14F-4D97-AF65-F5344CB8AC3E}">
        <p14:creationId xmlns:p14="http://schemas.microsoft.com/office/powerpoint/2010/main" val="411666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6</a:t>
            </a:fld>
            <a:endParaRPr lang="en-US">
              <a:solidFill>
                <a:prstClr val="black"/>
              </a:solidFill>
              <a:latin typeface="Calibri"/>
            </a:endParaRPr>
          </a:p>
        </p:txBody>
      </p:sp>
    </p:spTree>
    <p:extLst>
      <p:ext uri="{BB962C8B-B14F-4D97-AF65-F5344CB8AC3E}">
        <p14:creationId xmlns:p14="http://schemas.microsoft.com/office/powerpoint/2010/main" val="217470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7</a:t>
            </a:fld>
            <a:endParaRPr lang="en-US">
              <a:solidFill>
                <a:prstClr val="black"/>
              </a:solidFill>
              <a:latin typeface="Calibri"/>
            </a:endParaRPr>
          </a:p>
        </p:txBody>
      </p:sp>
    </p:spTree>
    <p:extLst>
      <p:ext uri="{BB962C8B-B14F-4D97-AF65-F5344CB8AC3E}">
        <p14:creationId xmlns:p14="http://schemas.microsoft.com/office/powerpoint/2010/main" val="241936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8</a:t>
            </a:fld>
            <a:endParaRPr lang="en-US">
              <a:solidFill>
                <a:prstClr val="black"/>
              </a:solidFill>
              <a:latin typeface="Calibri"/>
            </a:endParaRPr>
          </a:p>
        </p:txBody>
      </p:sp>
    </p:spTree>
    <p:extLst>
      <p:ext uri="{BB962C8B-B14F-4D97-AF65-F5344CB8AC3E}">
        <p14:creationId xmlns:p14="http://schemas.microsoft.com/office/powerpoint/2010/main" val="272709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35">
              <a:defRPr/>
            </a:pPr>
            <a:fld id="{5584B336-E94E-49D4-A252-081DB5FA0EF9}" type="slidenum">
              <a:rPr lang="en-US">
                <a:solidFill>
                  <a:prstClr val="black"/>
                </a:solidFill>
                <a:latin typeface="Calibri"/>
              </a:rPr>
              <a:pPr defTabSz="931735">
                <a:defRPr/>
              </a:pPr>
              <a:t>9</a:t>
            </a:fld>
            <a:endParaRPr lang="en-US">
              <a:solidFill>
                <a:prstClr val="black"/>
              </a:solidFill>
              <a:latin typeface="Calibri"/>
            </a:endParaRPr>
          </a:p>
        </p:txBody>
      </p:sp>
    </p:spTree>
    <p:extLst>
      <p:ext uri="{BB962C8B-B14F-4D97-AF65-F5344CB8AC3E}">
        <p14:creationId xmlns:p14="http://schemas.microsoft.com/office/powerpoint/2010/main" val="57874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648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A0E07-9F2A-4857-80BE-EE9924C5FA1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7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A0E07-9F2A-4857-80BE-EE9924C5FA1C}" type="slidenum">
              <a:rPr lang="en-US" smtClean="0"/>
              <a:pPr/>
              <a:t>‹#›</a:t>
            </a:fld>
            <a:endParaRPr lang="en-US"/>
          </a:p>
        </p:txBody>
      </p:sp>
    </p:spTree>
    <p:extLst>
      <p:ext uri="{BB962C8B-B14F-4D97-AF65-F5344CB8AC3E}">
        <p14:creationId xmlns:p14="http://schemas.microsoft.com/office/powerpoint/2010/main" val="288999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A0E07-9F2A-4857-80BE-EE9924C5FA1C}" type="slidenum">
              <a:rPr lang="en-US" smtClean="0"/>
              <a:pPr/>
              <a:t>‹#›</a:t>
            </a:fld>
            <a:endParaRPr lang="en-US"/>
          </a:p>
        </p:txBody>
      </p:sp>
    </p:spTree>
    <p:extLst>
      <p:ext uri="{BB962C8B-B14F-4D97-AF65-F5344CB8AC3E}">
        <p14:creationId xmlns:p14="http://schemas.microsoft.com/office/powerpoint/2010/main" val="372344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ZA"/>
              <a:t>dccensus2020.dc.gov</a:t>
            </a: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1" y="1008000"/>
            <a:ext cx="11339513" cy="360000"/>
          </a:xfrm>
        </p:spPr>
        <p:txBody>
          <a:bodyPr/>
          <a:lstStyle>
            <a:lvl1pPr marL="0" indent="0">
              <a:buNone/>
              <a:defRPr/>
            </a:lvl1pPr>
            <a:lvl2pPr marL="240030" indent="0">
              <a:buNone/>
              <a:defRPr/>
            </a:lvl2pPr>
            <a:lvl3pPr marL="488633" indent="0">
              <a:buNone/>
              <a:defRPr/>
            </a:lvl3pPr>
            <a:lvl4pPr marL="728663" indent="0">
              <a:buNone/>
              <a:defRPr/>
            </a:lvl4pPr>
            <a:lvl5pPr marL="968693" indent="0">
              <a:buNone/>
              <a:defRPr/>
            </a:lvl5pPr>
          </a:lstStyle>
          <a:p>
            <a:pPr lvl="0"/>
            <a:r>
              <a:rPr lang="en-US" dirty="0"/>
              <a:t>Subtitle</a:t>
            </a:r>
            <a:endParaRPr lang="en-ZA" dirty="0"/>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620">
                <a:solidFill>
                  <a:schemeClr val="tx1">
                    <a:lumMod val="75000"/>
                    <a:lumOff val="25000"/>
                  </a:schemeClr>
                </a:solidFill>
              </a:defRPr>
            </a:lvl1pPr>
          </a:lstStyle>
          <a:p>
            <a:pPr lvl="0"/>
            <a:r>
              <a:rPr lang="en-US" dirty="0"/>
              <a:t>Bullet 1</a:t>
            </a:r>
            <a:endParaRPr lang="en-ZA" dirty="0"/>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260">
                <a:solidFill>
                  <a:schemeClr val="tx1">
                    <a:lumMod val="75000"/>
                    <a:lumOff val="25000"/>
                  </a:schemeClr>
                </a:solidFill>
              </a:defRPr>
            </a:lvl1pPr>
          </a:lstStyle>
          <a:p>
            <a:pPr lvl="0"/>
            <a:r>
              <a:rPr lang="en-US" dirty="0"/>
              <a:t>Bullet Description</a:t>
            </a:r>
            <a:endParaRPr lang="en-ZA" dirty="0"/>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1" y="3971432"/>
            <a:ext cx="1980000" cy="360000"/>
          </a:xfrm>
        </p:spPr>
        <p:txBody>
          <a:bodyPr/>
          <a:lstStyle>
            <a:lvl1pPr marL="0" indent="0" algn="ctr">
              <a:buFont typeface="Arial" panose="020B0604020202020204" pitchFamily="34" charset="0"/>
              <a:buNone/>
              <a:defRPr sz="1620">
                <a:solidFill>
                  <a:schemeClr val="tx1">
                    <a:lumMod val="75000"/>
                    <a:lumOff val="25000"/>
                  </a:schemeClr>
                </a:solidFill>
              </a:defRPr>
            </a:lvl1pPr>
          </a:lstStyle>
          <a:p>
            <a:pPr lvl="0"/>
            <a:r>
              <a:rPr lang="en-US" dirty="0"/>
              <a:t>Bullet 1</a:t>
            </a:r>
            <a:endParaRPr lang="en-ZA" dirty="0"/>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1" y="4605832"/>
            <a:ext cx="1980000" cy="720000"/>
          </a:xfrm>
        </p:spPr>
        <p:txBody>
          <a:bodyPr/>
          <a:lstStyle>
            <a:lvl1pPr marL="0" indent="0" algn="ctr">
              <a:buNone/>
              <a:defRPr sz="1260">
                <a:solidFill>
                  <a:schemeClr val="tx1">
                    <a:lumMod val="75000"/>
                    <a:lumOff val="25000"/>
                  </a:schemeClr>
                </a:solidFill>
              </a:defRPr>
            </a:lvl1pPr>
          </a:lstStyle>
          <a:p>
            <a:pPr lvl="0"/>
            <a:r>
              <a:rPr lang="en-US" dirty="0"/>
              <a:t>Bullet Description</a:t>
            </a:r>
            <a:endParaRPr lang="en-ZA" dirty="0"/>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620">
                <a:solidFill>
                  <a:schemeClr val="tx1">
                    <a:lumMod val="75000"/>
                    <a:lumOff val="25000"/>
                  </a:schemeClr>
                </a:solidFill>
              </a:defRPr>
            </a:lvl1pPr>
          </a:lstStyle>
          <a:p>
            <a:pPr lvl="0"/>
            <a:r>
              <a:rPr lang="en-US" dirty="0"/>
              <a:t>Bullet 1</a:t>
            </a:r>
            <a:endParaRPr lang="en-ZA" dirty="0"/>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260">
                <a:solidFill>
                  <a:schemeClr val="tx1">
                    <a:lumMod val="75000"/>
                    <a:lumOff val="25000"/>
                  </a:schemeClr>
                </a:solidFill>
              </a:defRPr>
            </a:lvl1pPr>
          </a:lstStyle>
          <a:p>
            <a:pPr lvl="0"/>
            <a:r>
              <a:rPr lang="en-US" dirty="0"/>
              <a:t>Bullet Description</a:t>
            </a:r>
            <a:endParaRPr lang="en-ZA" dirty="0"/>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49" y="3971432"/>
            <a:ext cx="1980000" cy="360000"/>
          </a:xfrm>
        </p:spPr>
        <p:txBody>
          <a:bodyPr/>
          <a:lstStyle>
            <a:lvl1pPr marL="0" indent="0" algn="ctr">
              <a:buFont typeface="Arial" panose="020B0604020202020204" pitchFamily="34" charset="0"/>
              <a:buNone/>
              <a:defRPr sz="1620">
                <a:solidFill>
                  <a:schemeClr val="tx1">
                    <a:lumMod val="75000"/>
                    <a:lumOff val="25000"/>
                  </a:schemeClr>
                </a:solidFill>
              </a:defRPr>
            </a:lvl1pPr>
          </a:lstStyle>
          <a:p>
            <a:pPr lvl="0"/>
            <a:r>
              <a:rPr lang="en-US" dirty="0"/>
              <a:t>Bullet 1</a:t>
            </a:r>
            <a:endParaRPr lang="en-ZA" dirty="0"/>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49" y="4605832"/>
            <a:ext cx="1980000" cy="720000"/>
          </a:xfrm>
        </p:spPr>
        <p:txBody>
          <a:bodyPr/>
          <a:lstStyle>
            <a:lvl1pPr marL="0" indent="0" algn="ctr">
              <a:buNone/>
              <a:defRPr sz="1260">
                <a:solidFill>
                  <a:schemeClr val="tx1">
                    <a:lumMod val="75000"/>
                    <a:lumOff val="25000"/>
                  </a:schemeClr>
                </a:solidFill>
              </a:defRPr>
            </a:lvl1pPr>
          </a:lstStyle>
          <a:p>
            <a:pPr lvl="0"/>
            <a:r>
              <a:rPr lang="en-US" dirty="0"/>
              <a:t>Bullet Description</a:t>
            </a:r>
            <a:endParaRPr lang="en-ZA" dirty="0"/>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620">
                <a:solidFill>
                  <a:schemeClr val="tx1">
                    <a:lumMod val="75000"/>
                    <a:lumOff val="25000"/>
                  </a:schemeClr>
                </a:solidFill>
              </a:defRPr>
            </a:lvl1pPr>
          </a:lstStyle>
          <a:p>
            <a:pPr lvl="0"/>
            <a:r>
              <a:rPr lang="en-US" dirty="0"/>
              <a:t>Bullet 1</a:t>
            </a:r>
            <a:endParaRPr lang="en-ZA" dirty="0"/>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260">
                <a:solidFill>
                  <a:schemeClr val="tx1">
                    <a:lumMod val="75000"/>
                    <a:lumOff val="25000"/>
                  </a:schemeClr>
                </a:solidFill>
              </a:defRPr>
            </a:lvl1pPr>
          </a:lstStyle>
          <a:p>
            <a:pPr lvl="0"/>
            <a:r>
              <a:rPr lang="en-US" dirty="0"/>
              <a:t>Bullet Description</a:t>
            </a:r>
            <a:endParaRPr lang="en-ZA" dirty="0"/>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99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40030" lvl="0" indent="-240030" algn="ctr"/>
            <a:r>
              <a:rPr lang="en-US"/>
              <a:t>Click icon to add picture</a:t>
            </a:r>
            <a:endParaRPr lang="en-ZA"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99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40030" lvl="0" indent="-240030" algn="ctr"/>
            <a:r>
              <a:rPr lang="en-US"/>
              <a:t>Click icon to add picture</a:t>
            </a:r>
            <a:endParaRPr lang="en-ZA"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99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40030" lvl="0" indent="-240030" algn="ctr"/>
            <a:r>
              <a:rPr lang="en-US"/>
              <a:t>Click icon to add picture</a:t>
            </a:r>
            <a:endParaRPr lang="en-ZA"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99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40030" lvl="0" indent="-240030" algn="ctr"/>
            <a:r>
              <a:rPr lang="en-US"/>
              <a:t>Click icon to add picture</a:t>
            </a:r>
            <a:endParaRPr lang="en-ZA"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99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40030" lvl="0" indent="-240030" algn="ctr"/>
            <a:r>
              <a:rPr lang="en-US"/>
              <a:t>Click icon to add picture</a:t>
            </a:r>
            <a:endParaRPr lang="en-ZA" dirty="0"/>
          </a:p>
        </p:txBody>
      </p:sp>
    </p:spTree>
    <p:extLst>
      <p:ext uri="{BB962C8B-B14F-4D97-AF65-F5344CB8AC3E}">
        <p14:creationId xmlns:p14="http://schemas.microsoft.com/office/powerpoint/2010/main" val="5095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p:nvPr>
        </p:nvSpPr>
        <p:spPr>
          <a:xfrm>
            <a:off x="1790101" y="2701131"/>
            <a:ext cx="4113900" cy="282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p:nvPr>
        </p:nvSpPr>
        <p:spPr>
          <a:xfrm>
            <a:off x="7658101" y="2701131"/>
            <a:ext cx="4113900" cy="282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ZA"/>
              <a:t>dccensus2020.dc.gov</a:t>
            </a: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1"/>
            <a:ext cx="4122920" cy="735800"/>
          </a:xfrm>
          <a:noFill/>
        </p:spPr>
        <p:txBody>
          <a:bodyPr anchor="t"/>
          <a:lstStyle>
            <a:lvl1pPr marL="0" indent="0" algn="l">
              <a:buNone/>
              <a:defRPr sz="4860">
                <a:solidFill>
                  <a:schemeClr val="accent1"/>
                </a:solidFill>
                <a:latin typeface="+mj-lt"/>
              </a:defRPr>
            </a:lvl1pPr>
            <a:lvl2pPr marL="240030" indent="0">
              <a:buNone/>
              <a:defRPr/>
            </a:lvl2pPr>
            <a:lvl3pPr marL="488633" indent="0">
              <a:buNone/>
              <a:defRPr/>
            </a:lvl3pPr>
            <a:lvl4pPr marL="728663" indent="0">
              <a:buNone/>
              <a:defRPr/>
            </a:lvl4pPr>
            <a:lvl5pPr marL="968693" indent="0">
              <a:buNone/>
              <a:defRPr/>
            </a:lvl5pPr>
          </a:lstStyle>
          <a:p>
            <a:pPr lvl="0"/>
            <a:r>
              <a:rPr lang="en-US" dirty="0"/>
              <a:t>1</a:t>
            </a:r>
            <a:endParaRPr lang="en-ZA" dirty="0"/>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3" y="1722439"/>
            <a:ext cx="4104437" cy="735749"/>
          </a:xfrm>
        </p:spPr>
        <p:txBody>
          <a:bodyPr anchor="t"/>
          <a:lstStyle>
            <a:lvl1pPr marL="0" indent="0">
              <a:buNone/>
              <a:defRPr sz="4860">
                <a:solidFill>
                  <a:schemeClr val="accent4"/>
                </a:solidFill>
                <a:latin typeface="+mj-lt"/>
              </a:defRPr>
            </a:lvl1pPr>
          </a:lstStyle>
          <a:p>
            <a:pPr lvl="0"/>
            <a:r>
              <a:rPr lang="en-US" dirty="0"/>
              <a:t>2</a:t>
            </a:r>
            <a:endParaRPr lang="en-ZA" dirty="0"/>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1" y="1008000"/>
            <a:ext cx="11339513" cy="360000"/>
          </a:xfrm>
        </p:spPr>
        <p:txBody>
          <a:bodyPr/>
          <a:lstStyle>
            <a:lvl1pPr marL="0" indent="0">
              <a:buNone/>
              <a:defRPr/>
            </a:lvl1pPr>
            <a:lvl2pPr marL="240030" indent="0">
              <a:buNone/>
              <a:defRPr/>
            </a:lvl2pPr>
            <a:lvl3pPr marL="488633" indent="0">
              <a:buNone/>
              <a:defRPr/>
            </a:lvl3pPr>
            <a:lvl4pPr marL="728663" indent="0">
              <a:buNone/>
              <a:defRPr/>
            </a:lvl4pPr>
            <a:lvl5pPr marL="968693" indent="0">
              <a:buNone/>
              <a:defRPr/>
            </a:lvl5pPr>
          </a:lstStyle>
          <a:p>
            <a:pPr lvl="0"/>
            <a:r>
              <a:rPr lang="en-US" dirty="0"/>
              <a:t>Subtitle</a:t>
            </a:r>
            <a:endParaRPr lang="en-ZA" dirty="0"/>
          </a:p>
        </p:txBody>
      </p:sp>
    </p:spTree>
    <p:extLst>
      <p:ext uri="{BB962C8B-B14F-4D97-AF65-F5344CB8AC3E}">
        <p14:creationId xmlns:p14="http://schemas.microsoft.com/office/powerpoint/2010/main" val="67448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a:t>dccensus2020.dc.gov</a:t>
            </a:r>
            <a:endParaRPr lang="en-ZA"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1" y="1008000"/>
            <a:ext cx="11339513" cy="360000"/>
          </a:xfrm>
        </p:spPr>
        <p:txBody>
          <a:bodyPr/>
          <a:lstStyle>
            <a:lvl1pPr marL="0" indent="0">
              <a:buNone/>
              <a:defRPr/>
            </a:lvl1pPr>
            <a:lvl2pPr marL="240030" indent="0">
              <a:buNone/>
              <a:defRPr/>
            </a:lvl2pPr>
            <a:lvl3pPr marL="488633" indent="0">
              <a:buNone/>
              <a:defRPr/>
            </a:lvl3pPr>
            <a:lvl4pPr marL="728663" indent="0">
              <a:buNone/>
              <a:defRPr/>
            </a:lvl4pPr>
            <a:lvl5pPr marL="968693" indent="0">
              <a:buNone/>
              <a:defRPr/>
            </a:lvl5pPr>
          </a:lstStyle>
          <a:p>
            <a:pPr lvl="0"/>
            <a:r>
              <a:rPr lang="en-US" dirty="0"/>
              <a:t>Subtitle</a:t>
            </a:r>
            <a:endParaRPr lang="en-ZA" dirty="0"/>
          </a:p>
        </p:txBody>
      </p:sp>
    </p:spTree>
    <p:extLst>
      <p:ext uri="{BB962C8B-B14F-4D97-AF65-F5344CB8AC3E}">
        <p14:creationId xmlns:p14="http://schemas.microsoft.com/office/powerpoint/2010/main" val="57783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A0E07-9F2A-4857-80BE-EE9924C5FA1C}" type="slidenum">
              <a:rPr lang="en-US" smtClean="0"/>
              <a:pPr/>
              <a:t>‹#›</a:t>
            </a:fld>
            <a:endParaRPr lang="en-US"/>
          </a:p>
        </p:txBody>
      </p:sp>
    </p:spTree>
    <p:extLst>
      <p:ext uri="{BB962C8B-B14F-4D97-AF65-F5344CB8AC3E}">
        <p14:creationId xmlns:p14="http://schemas.microsoft.com/office/powerpoint/2010/main" val="244744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0"/>
            <a:ext cx="10363200" cy="2200276"/>
          </a:xfrm>
        </p:spPr>
        <p:txBody>
          <a:bodyPr anchor="b">
            <a:normAutofit/>
          </a:bodyPr>
          <a:lstStyle>
            <a:lvl1pPr algn="l">
              <a:defRPr sz="576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4"/>
            <a:ext cx="10363200" cy="1500187"/>
          </a:xfrm>
        </p:spPr>
        <p:txBody>
          <a:bodyPr anchor="t">
            <a:normAutofit/>
          </a:bodyPr>
          <a:lstStyle>
            <a:lvl1pPr marL="0" indent="0">
              <a:buNone/>
              <a:defRPr sz="2880">
                <a:solidFill>
                  <a:schemeClr val="tx2"/>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A0E07-9F2A-4857-80BE-EE9924C5FA1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6387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A0E07-9F2A-4857-80BE-EE9924C5FA1C}" type="slidenum">
              <a:rPr lang="en-US" smtClean="0"/>
              <a:pPr/>
              <a:t>‹#›</a:t>
            </a:fld>
            <a:endParaRPr lang="en-US"/>
          </a:p>
        </p:txBody>
      </p:sp>
    </p:spTree>
    <p:extLst>
      <p:ext uri="{BB962C8B-B14F-4D97-AF65-F5344CB8AC3E}">
        <p14:creationId xmlns:p14="http://schemas.microsoft.com/office/powerpoint/2010/main" val="282940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1"/>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1"/>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chemeClr val="tx2"/>
                </a:solidFill>
                <a:latin typeface="+mn-lt"/>
                <a:ea typeface="+mn-ea"/>
                <a:cs typeface="+mn-cs"/>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A0E07-9F2A-4857-80BE-EE9924C5FA1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4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A0E07-9F2A-4857-80BE-EE9924C5FA1C}" type="slidenum">
              <a:rPr lang="en-US" smtClean="0"/>
              <a:pPr/>
              <a:t>‹#›</a:t>
            </a:fld>
            <a:endParaRPr lang="en-US"/>
          </a:p>
        </p:txBody>
      </p:sp>
    </p:spTree>
    <p:extLst>
      <p:ext uri="{BB962C8B-B14F-4D97-AF65-F5344CB8AC3E}">
        <p14:creationId xmlns:p14="http://schemas.microsoft.com/office/powerpoint/2010/main" val="117877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A0E07-9F2A-4857-80BE-EE9924C5FA1C}" type="slidenum">
              <a:rPr lang="en-US" smtClean="0"/>
              <a:pPr/>
              <a:t>‹#›</a:t>
            </a:fld>
            <a:endParaRPr lang="en-US"/>
          </a:p>
        </p:txBody>
      </p:sp>
    </p:spTree>
    <p:extLst>
      <p:ext uri="{BB962C8B-B14F-4D97-AF65-F5344CB8AC3E}">
        <p14:creationId xmlns:p14="http://schemas.microsoft.com/office/powerpoint/2010/main" val="388838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88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2"/>
            <a:ext cx="2852928" cy="4243615"/>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A0E07-9F2A-4857-80BE-EE9924C5FA1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60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880" b="0"/>
            </a:lvl1pPr>
          </a:lstStyle>
          <a:p>
            <a:r>
              <a:rPr lang="en-US"/>
              <a:t>Click to edit Master title style</a:t>
            </a:r>
            <a:endParaRPr lang="en-US" dirty="0"/>
          </a:p>
        </p:txBody>
      </p:sp>
      <p:sp>
        <p:nvSpPr>
          <p:cNvPr id="3" name="Picture Placeholder 2"/>
          <p:cNvSpPr>
            <a:spLocks noGrp="1"/>
          </p:cNvSpPr>
          <p:nvPr>
            <p:ph type="pic" idx="1"/>
          </p:nvPr>
        </p:nvSpPr>
        <p:spPr>
          <a:xfrm>
            <a:off x="3811480" y="838202"/>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4AD05C90-C88C-4C98-929A-C2654175E4CB}"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A0E07-9F2A-4857-80BE-EE9924C5FA1C}" type="slidenum">
              <a:rPr lang="en-US" smtClean="0"/>
              <a:pPr/>
              <a:t>‹#›</a:t>
            </a:fld>
            <a:endParaRPr lang="en-US"/>
          </a:p>
        </p:txBody>
      </p:sp>
    </p:spTree>
    <p:extLst>
      <p:ext uri="{BB962C8B-B14F-4D97-AF65-F5344CB8AC3E}">
        <p14:creationId xmlns:p14="http://schemas.microsoft.com/office/powerpoint/2010/main" val="236545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440">
                <a:solidFill>
                  <a:srgbClr val="FFFFFF"/>
                </a:solidFill>
              </a:defRPr>
            </a:lvl1pPr>
          </a:lstStyle>
          <a:p>
            <a:fld id="{4AD05C90-C88C-4C98-929A-C2654175E4CB}" type="datetimeFigureOut">
              <a:rPr lang="en-US" smtClean="0"/>
              <a:pPr/>
              <a:t>10/15/2019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44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680" b="1">
                <a:solidFill>
                  <a:srgbClr val="FFFFFF"/>
                </a:solidFill>
              </a:defRPr>
            </a:lvl1pPr>
          </a:lstStyle>
          <a:p>
            <a:fld id="{FFDA0E07-9F2A-4857-80BE-EE9924C5FA1C}" type="slidenum">
              <a:rPr lang="en-US" smtClean="0"/>
              <a:pPr/>
              <a:t>‹#›</a:t>
            </a:fld>
            <a:endParaRPr lang="en-US"/>
          </a:p>
        </p:txBody>
      </p:sp>
    </p:spTree>
    <p:extLst>
      <p:ext uri="{BB962C8B-B14F-4D97-AF65-F5344CB8AC3E}">
        <p14:creationId xmlns:p14="http://schemas.microsoft.com/office/powerpoint/2010/main" val="170206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l" defTabSz="1097280" rtl="0" eaLnBrk="1" latinLnBrk="0" hangingPunct="1">
        <a:spcBef>
          <a:spcPct val="0"/>
        </a:spcBef>
        <a:buNone/>
        <a:defRPr sz="4800" kern="1200" spc="-120" baseline="0">
          <a:solidFill>
            <a:schemeClr val="tx2"/>
          </a:solidFill>
          <a:latin typeface="+mj-lt"/>
          <a:ea typeface="+mj-ea"/>
          <a:cs typeface="+mj-cs"/>
        </a:defRPr>
      </a:lvl1pPr>
    </p:titleStyle>
    <p:bodyStyle>
      <a:lvl1pPr marL="219456" indent="-219456" algn="l" defTabSz="1097280" rtl="0" eaLnBrk="1" latinLnBrk="0" hangingPunct="1">
        <a:spcBef>
          <a:spcPct val="20000"/>
        </a:spcBef>
        <a:buClr>
          <a:schemeClr val="accent1"/>
        </a:buClr>
        <a:buSzPct val="85000"/>
        <a:buFont typeface="Arial" pitchFamily="34" charset="0"/>
        <a:buChar char="•"/>
        <a:defRPr sz="2880" kern="1200">
          <a:solidFill>
            <a:schemeClr val="tx1"/>
          </a:solidFill>
          <a:latin typeface="+mn-lt"/>
          <a:ea typeface="+mn-ea"/>
          <a:cs typeface="+mn-cs"/>
        </a:defRPr>
      </a:lvl1pPr>
      <a:lvl2pPr marL="548640" indent="-219456" algn="l" defTabSz="109728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877824" indent="-219456" algn="l" defTabSz="1097280" rtl="0" eaLnBrk="1" latinLnBrk="0" hangingPunct="1">
        <a:spcBef>
          <a:spcPct val="20000"/>
        </a:spcBef>
        <a:buClr>
          <a:schemeClr val="accent1"/>
        </a:buClr>
        <a:buSzPct val="90000"/>
        <a:buFont typeface="Arial" pitchFamily="34" charset="0"/>
        <a:buChar char="•"/>
        <a:defRPr sz="2160" kern="1200">
          <a:solidFill>
            <a:schemeClr val="tx1"/>
          </a:solidFill>
          <a:latin typeface="+mn-lt"/>
          <a:ea typeface="+mn-ea"/>
          <a:cs typeface="+mn-cs"/>
        </a:defRPr>
      </a:lvl3pPr>
      <a:lvl4pPr marL="1207008" indent="-219456" algn="l" defTabSz="1097280" rtl="0" eaLnBrk="1" latinLnBrk="0" hangingPunct="1">
        <a:spcBef>
          <a:spcPct val="20000"/>
        </a:spcBef>
        <a:buClr>
          <a:schemeClr val="accent1"/>
        </a:buClr>
        <a:buFont typeface="Arial" pitchFamily="34" charset="0"/>
        <a:buChar char="•"/>
        <a:defRPr sz="1920" kern="1200">
          <a:solidFill>
            <a:schemeClr val="tx1"/>
          </a:solidFill>
          <a:latin typeface="+mn-lt"/>
          <a:ea typeface="+mn-ea"/>
          <a:cs typeface="+mn-cs"/>
        </a:defRPr>
      </a:lvl4pPr>
      <a:lvl5pPr marL="1426464" indent="-164592" algn="l" defTabSz="1097280" rtl="0" eaLnBrk="1" latinLnBrk="0" hangingPunct="1">
        <a:spcBef>
          <a:spcPct val="20000"/>
        </a:spcBef>
        <a:buClr>
          <a:schemeClr val="accent1"/>
        </a:buClr>
        <a:buSzPct val="100000"/>
        <a:buFont typeface="Arial" pitchFamily="34" charset="0"/>
        <a:buChar char="•"/>
        <a:defRPr sz="1680" kern="1200" baseline="0">
          <a:solidFill>
            <a:schemeClr val="tx1"/>
          </a:solidFill>
          <a:latin typeface="+mn-lt"/>
          <a:ea typeface="+mn-ea"/>
          <a:cs typeface="+mn-cs"/>
        </a:defRPr>
      </a:lvl5pPr>
      <a:lvl6pPr marL="1645920"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6pPr>
      <a:lvl7pPr marL="1865376"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7pPr>
      <a:lvl8pPr marL="2084832"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8pPr>
      <a:lvl9pPr marL="2304288"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mailto:Eduardo.I.Guity@2020census.gov"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mailto:melissa.bird@dc.gov" TargetMode="External"/><Relationship Id="rId4" Type="http://schemas.openxmlformats.org/officeDocument/2006/relationships/hyperlink" Target="mailto:Alvenia.y.mcqueen@2020censu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elissa.Bird@dc.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hyperlink" Target="mailto:Rhonda.mendonca1@dc.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936" y="1794934"/>
            <a:ext cx="9800135" cy="1470025"/>
          </a:xfrm>
        </p:spPr>
        <p:txBody>
          <a:bodyPr>
            <a:normAutofit fontScale="90000"/>
          </a:bodyPr>
          <a:lstStyle/>
          <a:p>
            <a:pPr algn="ctr"/>
            <a:r>
              <a:rPr lang="en-US" dirty="0"/>
              <a:t>Census Information and training</a:t>
            </a:r>
          </a:p>
        </p:txBody>
      </p:sp>
      <p:sp>
        <p:nvSpPr>
          <p:cNvPr id="3" name="Subtitle 2"/>
          <p:cNvSpPr>
            <a:spLocks noGrp="1"/>
          </p:cNvSpPr>
          <p:nvPr>
            <p:ph type="subTitle" idx="1"/>
          </p:nvPr>
        </p:nvSpPr>
        <p:spPr>
          <a:xfrm>
            <a:off x="1889761" y="3626841"/>
            <a:ext cx="8918958" cy="3031828"/>
          </a:xfrm>
        </p:spPr>
        <p:txBody>
          <a:bodyPr>
            <a:noAutofit/>
          </a:bodyPr>
          <a:lstStyle/>
          <a:p>
            <a:pPr algn="ctr"/>
            <a:r>
              <a:rPr lang="en-US" sz="2400" dirty="0">
                <a:latin typeface="Arial Black" panose="020B0A04020102020204" pitchFamily="34" charset="0"/>
              </a:rPr>
              <a:t>Get the facts about the 2020 Census!</a:t>
            </a:r>
          </a:p>
        </p:txBody>
      </p:sp>
      <p:pic>
        <p:nvPicPr>
          <p:cNvPr id="5" name="Picture 4" descr="A close up of a sign&#10;&#10;Description generated with very high confidence">
            <a:extLst>
              <a:ext uri="{FF2B5EF4-FFF2-40B4-BE49-F238E27FC236}">
                <a16:creationId xmlns:a16="http://schemas.microsoft.com/office/drawing/2014/main" id="{E83F0644-10D9-431A-B3FB-2708EA31F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598" y="4921998"/>
            <a:ext cx="4582804" cy="1936002"/>
          </a:xfrm>
          <a:prstGeom prst="rect">
            <a:avLst/>
          </a:prstGeom>
        </p:spPr>
      </p:pic>
      <p:sp>
        <p:nvSpPr>
          <p:cNvPr id="6" name="Subtitle 4">
            <a:extLst>
              <a:ext uri="{FF2B5EF4-FFF2-40B4-BE49-F238E27FC236}">
                <a16:creationId xmlns:a16="http://schemas.microsoft.com/office/drawing/2014/main" id="{79491A0D-7F3B-4ACF-9380-3FC584B9270F}"/>
              </a:ext>
            </a:extLst>
          </p:cNvPr>
          <p:cNvSpPr txBox="1">
            <a:spLocks/>
          </p:cNvSpPr>
          <p:nvPr/>
        </p:nvSpPr>
        <p:spPr>
          <a:xfrm>
            <a:off x="4185781" y="3943200"/>
            <a:ext cx="3820439" cy="1752600"/>
          </a:xfrm>
          <a:prstGeom prst="rect">
            <a:avLst/>
          </a:prstGeom>
        </p:spPr>
        <p:txBody>
          <a:bodyPr vert="horz" lIns="109728" tIns="54864" rIns="109728" bIns="54864"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defTabSz="1097280">
              <a:buClr>
                <a:srgbClr val="4472C4"/>
              </a:buClr>
            </a:pPr>
            <a:r>
              <a:rPr lang="en-US" sz="1440" dirty="0">
                <a:solidFill>
                  <a:prstClr val="black">
                    <a:lumMod val="75000"/>
                    <a:lumOff val="25000"/>
                  </a:prstClr>
                </a:solidFill>
                <a:latin typeface="Arial"/>
              </a:rPr>
              <a:t>Melissa Bird, Executive Director</a:t>
            </a:r>
          </a:p>
          <a:p>
            <a:pPr algn="ctr" defTabSz="1097280">
              <a:buClr>
                <a:srgbClr val="4472C4"/>
              </a:buClr>
            </a:pPr>
            <a:r>
              <a:rPr lang="en-US" sz="1440" dirty="0">
                <a:solidFill>
                  <a:prstClr val="black">
                    <a:lumMod val="75000"/>
                    <a:lumOff val="25000"/>
                  </a:prstClr>
                </a:solidFill>
                <a:latin typeface="Arial"/>
              </a:rPr>
              <a:t>District Census 2020</a:t>
            </a:r>
          </a:p>
          <a:p>
            <a:pPr algn="ctr" defTabSz="1097280">
              <a:buClr>
                <a:srgbClr val="4472C4"/>
              </a:buClr>
            </a:pPr>
            <a:r>
              <a:rPr lang="en-US" sz="1440" dirty="0">
                <a:solidFill>
                  <a:prstClr val="black">
                    <a:lumMod val="75000"/>
                    <a:lumOff val="25000"/>
                  </a:prstClr>
                </a:solidFill>
                <a:latin typeface="Arial"/>
              </a:rPr>
              <a:t>dccensus2020.dc.gov</a:t>
            </a:r>
          </a:p>
          <a:p>
            <a:pPr algn="ctr" defTabSz="1097280">
              <a:buClr>
                <a:srgbClr val="4472C4"/>
              </a:buClr>
            </a:pPr>
            <a:r>
              <a:rPr lang="en-US" sz="1440" dirty="0">
                <a:solidFill>
                  <a:prstClr val="black">
                    <a:lumMod val="75000"/>
                    <a:lumOff val="25000"/>
                  </a:prstClr>
                </a:solidFill>
                <a:latin typeface="Arial"/>
              </a:rPr>
              <a:t>#</a:t>
            </a:r>
            <a:r>
              <a:rPr lang="en-US" sz="1440" dirty="0" err="1">
                <a:solidFill>
                  <a:prstClr val="black">
                    <a:lumMod val="75000"/>
                    <a:lumOff val="25000"/>
                  </a:prstClr>
                </a:solidFill>
                <a:latin typeface="Arial"/>
              </a:rPr>
              <a:t>GetCountedDC</a:t>
            </a:r>
            <a:endParaRPr lang="en-US" sz="1440" dirty="0">
              <a:solidFill>
                <a:prstClr val="black">
                  <a:lumMod val="75000"/>
                  <a:lumOff val="25000"/>
                </a:prstClr>
              </a:solidFill>
              <a:latin typeface="Arial"/>
            </a:endParaRPr>
          </a:p>
        </p:txBody>
      </p:sp>
    </p:spTree>
    <p:extLst>
      <p:ext uri="{BB962C8B-B14F-4D97-AF65-F5344CB8AC3E}">
        <p14:creationId xmlns:p14="http://schemas.microsoft.com/office/powerpoint/2010/main" val="427452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CE94-7289-4A1D-A865-F8F63298A385}"/>
              </a:ext>
            </a:extLst>
          </p:cNvPr>
          <p:cNvSpPr>
            <a:spLocks noGrp="1"/>
          </p:cNvSpPr>
          <p:nvPr>
            <p:ph type="title"/>
          </p:nvPr>
        </p:nvSpPr>
        <p:spPr>
          <a:xfrm>
            <a:off x="1341121" y="346660"/>
            <a:ext cx="6726755" cy="1193006"/>
          </a:xfrm>
        </p:spPr>
        <p:txBody>
          <a:bodyPr vert="horz" lIns="82296" tIns="41148" rIns="82296" bIns="41148" rtlCol="0" anchor="ctr">
            <a:normAutofit/>
          </a:bodyPr>
          <a:lstStyle/>
          <a:p>
            <a:r>
              <a:rPr lang="en-US" dirty="0"/>
              <a:t>FIVE FAST FACTS</a:t>
            </a:r>
          </a:p>
        </p:txBody>
      </p:sp>
      <p:sp>
        <p:nvSpPr>
          <p:cNvPr id="73" name="TextBox 2">
            <a:extLst>
              <a:ext uri="{FF2B5EF4-FFF2-40B4-BE49-F238E27FC236}">
                <a16:creationId xmlns:a16="http://schemas.microsoft.com/office/drawing/2014/main" id="{6F2C12B3-984B-4D74-8A74-F62D30F2C0E7}"/>
              </a:ext>
            </a:extLst>
          </p:cNvPr>
          <p:cNvSpPr txBox="1"/>
          <p:nvPr/>
        </p:nvSpPr>
        <p:spPr>
          <a:xfrm>
            <a:off x="1158240" y="1508760"/>
            <a:ext cx="7315200" cy="4568592"/>
          </a:xfrm>
          <a:prstGeom prst="rect">
            <a:avLst/>
          </a:prstGeom>
        </p:spPr>
        <p:txBody>
          <a:bodyPr vert="horz" lIns="82296" tIns="41148" rIns="82296" bIns="41148" rtlCol="0" anchor="ctr">
            <a:noAutofit/>
          </a:bodyPr>
          <a:lstStyle/>
          <a:p>
            <a:pPr marL="457200" indent="-457200" defTabSz="822960">
              <a:spcAft>
                <a:spcPts val="540"/>
              </a:spcAft>
              <a:buFont typeface="+mj-lt"/>
              <a:buAutoNum type="arabicPeriod"/>
            </a:pPr>
            <a:r>
              <a:rPr lang="en-US" sz="2100" dirty="0">
                <a:solidFill>
                  <a:prstClr val="black"/>
                </a:solidFill>
                <a:latin typeface="Arial"/>
              </a:rPr>
              <a:t>The census is used to allocate Federal dollars to DC for programs that benefit every community.</a:t>
            </a:r>
          </a:p>
          <a:p>
            <a:pPr marL="457200" indent="-457200" defTabSz="822960">
              <a:spcAft>
                <a:spcPts val="540"/>
              </a:spcAft>
              <a:buFont typeface="+mj-lt"/>
              <a:buAutoNum type="arabicPeriod"/>
            </a:pPr>
            <a:r>
              <a:rPr lang="en-US" sz="2100" dirty="0">
                <a:solidFill>
                  <a:prstClr val="black"/>
                </a:solidFill>
                <a:latin typeface="Arial"/>
              </a:rPr>
              <a:t>Participation in the census is required by law.</a:t>
            </a:r>
          </a:p>
          <a:p>
            <a:pPr marL="457200" indent="-457200" defTabSz="822960">
              <a:spcAft>
                <a:spcPts val="540"/>
              </a:spcAft>
              <a:buFont typeface="+mj-lt"/>
              <a:buAutoNum type="arabicPeriod"/>
            </a:pPr>
            <a:r>
              <a:rPr lang="en-US" sz="2100" dirty="0">
                <a:solidFill>
                  <a:prstClr val="black"/>
                </a:solidFill>
                <a:latin typeface="Arial"/>
              </a:rPr>
              <a:t>In DC, every household will be mailed an invitation to complete their form online or by phone (or to call and request a form be mailed to you).  </a:t>
            </a:r>
          </a:p>
          <a:p>
            <a:pPr marL="457200" indent="-457200" defTabSz="822960">
              <a:spcAft>
                <a:spcPts val="540"/>
              </a:spcAft>
              <a:buFont typeface="+mj-lt"/>
              <a:buAutoNum type="arabicPeriod"/>
            </a:pPr>
            <a:r>
              <a:rPr lang="en-US" sz="2100" dirty="0">
                <a:solidFill>
                  <a:prstClr val="black"/>
                </a:solidFill>
                <a:latin typeface="Arial"/>
              </a:rPr>
              <a:t>If a resident does not want a US Census taker to follow up at their door, they must complete the form during the self-response phase.</a:t>
            </a:r>
          </a:p>
          <a:p>
            <a:pPr marL="457200" indent="-457200" defTabSz="822960">
              <a:spcAft>
                <a:spcPts val="540"/>
              </a:spcAft>
              <a:buFont typeface="+mj-lt"/>
              <a:buAutoNum type="arabicPeriod"/>
            </a:pPr>
            <a:r>
              <a:rPr lang="en-US" sz="2100" dirty="0">
                <a:solidFill>
                  <a:prstClr val="black"/>
                </a:solidFill>
                <a:latin typeface="Arial"/>
              </a:rPr>
              <a:t>Your data is confidential and will never be used  for any law enforcement purposes at the Federal or local level.</a:t>
            </a:r>
          </a:p>
        </p:txBody>
      </p:sp>
      <p:pic>
        <p:nvPicPr>
          <p:cNvPr id="6" name="Graphic 5" descr="Chat">
            <a:extLst>
              <a:ext uri="{FF2B5EF4-FFF2-40B4-BE49-F238E27FC236}">
                <a16:creationId xmlns:a16="http://schemas.microsoft.com/office/drawing/2014/main" id="{4D093DA8-6B91-4B13-8F8A-95C2C1329B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3440" y="1508760"/>
            <a:ext cx="2908860" cy="2908860"/>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C57D4AA2-17A2-4B0F-8F89-0664B9335A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7942" y="6177081"/>
            <a:ext cx="1324733" cy="463492"/>
          </a:xfrm>
          <a:prstGeom prst="rect">
            <a:avLst/>
          </a:prstGeom>
        </p:spPr>
      </p:pic>
    </p:spTree>
    <p:extLst>
      <p:ext uri="{BB962C8B-B14F-4D97-AF65-F5344CB8AC3E}">
        <p14:creationId xmlns:p14="http://schemas.microsoft.com/office/powerpoint/2010/main" val="350043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E9C1-7675-4143-BF42-AC780CFC91BE}"/>
              </a:ext>
            </a:extLst>
          </p:cNvPr>
          <p:cNvSpPr>
            <a:spLocks noGrp="1"/>
          </p:cNvSpPr>
          <p:nvPr>
            <p:ph type="title"/>
          </p:nvPr>
        </p:nvSpPr>
        <p:spPr>
          <a:xfrm>
            <a:off x="1185672" y="918973"/>
            <a:ext cx="2477119" cy="2438347"/>
          </a:xfrm>
          <a:prstGeom prst="rect">
            <a:avLst/>
          </a:prstGeom>
          <a:solidFill>
            <a:srgbClr val="5C4E39"/>
          </a:solidFill>
          <a:ln>
            <a:solidFill>
              <a:srgbClr val="5C4E39"/>
            </a:solidFill>
          </a:ln>
        </p:spPr>
        <p:txBody>
          <a:bodyPr vert="horz" lIns="82296" tIns="41148" rIns="82296" bIns="41148" rtlCol="0" anchor="ctr">
            <a:normAutofit/>
          </a:bodyPr>
          <a:lstStyle/>
          <a:p>
            <a:pPr algn="ctr"/>
            <a:r>
              <a:rPr lang="en-US" sz="2520" b="1">
                <a:solidFill>
                  <a:srgbClr val="FFFFFF"/>
                </a:solidFill>
              </a:rPr>
              <a:t>2020 CENSUS QUESTIONS</a:t>
            </a:r>
            <a:br>
              <a:rPr lang="en-US" sz="2520">
                <a:solidFill>
                  <a:srgbClr val="FFFFFF"/>
                </a:solidFill>
              </a:rPr>
            </a:br>
            <a:endParaRPr lang="en-US" sz="2520">
              <a:solidFill>
                <a:srgbClr val="FFFFFF"/>
              </a:solidFill>
            </a:endParaRPr>
          </a:p>
        </p:txBody>
      </p:sp>
      <p:pic>
        <p:nvPicPr>
          <p:cNvPr id="4" name="Picture 3" descr="A screenshot of a cell phone&#10;&#10;Description generated with high confidence">
            <a:extLst>
              <a:ext uri="{FF2B5EF4-FFF2-40B4-BE49-F238E27FC236}">
                <a16:creationId xmlns:a16="http://schemas.microsoft.com/office/drawing/2014/main" id="{5D1FBAFE-4F03-4AEE-B1D4-0A047221A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281" y="1779937"/>
            <a:ext cx="5965505" cy="3579302"/>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82623DF3-3FD0-47A5-B934-64F3F7B1A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7942" y="6177081"/>
            <a:ext cx="1324733" cy="463492"/>
          </a:xfrm>
          <a:prstGeom prst="rect">
            <a:avLst/>
          </a:prstGeom>
        </p:spPr>
      </p:pic>
    </p:spTree>
    <p:extLst>
      <p:ext uri="{BB962C8B-B14F-4D97-AF65-F5344CB8AC3E}">
        <p14:creationId xmlns:p14="http://schemas.microsoft.com/office/powerpoint/2010/main" val="43366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19DB-8341-4D4A-AF69-6A9E89EE5507}"/>
              </a:ext>
            </a:extLst>
          </p:cNvPr>
          <p:cNvSpPr>
            <a:spLocks noGrp="1"/>
          </p:cNvSpPr>
          <p:nvPr>
            <p:ph type="title"/>
          </p:nvPr>
        </p:nvSpPr>
        <p:spPr>
          <a:xfrm>
            <a:off x="1363980" y="671513"/>
            <a:ext cx="9464040" cy="1193006"/>
          </a:xfrm>
        </p:spPr>
        <p:txBody>
          <a:bodyPr vert="horz" lIns="82296" tIns="41148" rIns="82296" bIns="41148" rtlCol="0" anchor="ctr">
            <a:normAutofit/>
          </a:bodyPr>
          <a:lstStyle/>
          <a:p>
            <a:r>
              <a:rPr lang="en-US" kern="1200" dirty="0">
                <a:solidFill>
                  <a:schemeClr val="tx1"/>
                </a:solidFill>
                <a:latin typeface="+mn-lt"/>
                <a:ea typeface="+mj-ea"/>
                <a:cs typeface="+mj-cs"/>
              </a:rPr>
              <a:t>2020 Census Questions</a:t>
            </a:r>
          </a:p>
        </p:txBody>
      </p:sp>
      <p:graphicFrame>
        <p:nvGraphicFramePr>
          <p:cNvPr id="32" name="TextBox 2">
            <a:extLst>
              <a:ext uri="{FF2B5EF4-FFF2-40B4-BE49-F238E27FC236}">
                <a16:creationId xmlns:a16="http://schemas.microsoft.com/office/drawing/2014/main" id="{7DCF5A31-E67E-4633-8FA9-666D3AD0E430}"/>
              </a:ext>
            </a:extLst>
          </p:cNvPr>
          <p:cNvGraphicFramePr/>
          <p:nvPr/>
        </p:nvGraphicFramePr>
        <p:xfrm>
          <a:off x="1363980" y="1985963"/>
          <a:ext cx="9464040" cy="39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close up of a sign&#10;&#10;Description generated with very high confidence">
            <a:extLst>
              <a:ext uri="{FF2B5EF4-FFF2-40B4-BE49-F238E27FC236}">
                <a16:creationId xmlns:a16="http://schemas.microsoft.com/office/drawing/2014/main" id="{0A19E071-967D-4756-A432-87070A3043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0758" y="6267675"/>
            <a:ext cx="1324733" cy="463492"/>
          </a:xfrm>
          <a:prstGeom prst="rect">
            <a:avLst/>
          </a:prstGeom>
        </p:spPr>
      </p:pic>
    </p:spTree>
    <p:extLst>
      <p:ext uri="{BB962C8B-B14F-4D97-AF65-F5344CB8AC3E}">
        <p14:creationId xmlns:p14="http://schemas.microsoft.com/office/powerpoint/2010/main" val="26011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DF94-32DA-46DA-BAFF-FCAA39997D9C}"/>
              </a:ext>
            </a:extLst>
          </p:cNvPr>
          <p:cNvSpPr>
            <a:spLocks noGrp="1"/>
          </p:cNvSpPr>
          <p:nvPr>
            <p:ph type="title"/>
          </p:nvPr>
        </p:nvSpPr>
        <p:spPr>
          <a:xfrm>
            <a:off x="1363980" y="631489"/>
            <a:ext cx="9464040" cy="1193006"/>
          </a:xfrm>
        </p:spPr>
        <p:txBody>
          <a:bodyPr>
            <a:normAutofit fontScale="90000"/>
          </a:bodyPr>
          <a:lstStyle/>
          <a:p>
            <a:r>
              <a:rPr lang="en-US" dirty="0"/>
              <a:t>NO CITIZENSHIP QUESTION IN 2020! </a:t>
            </a:r>
          </a:p>
        </p:txBody>
      </p:sp>
      <p:sp>
        <p:nvSpPr>
          <p:cNvPr id="3" name="AutoShape 2" descr="Image result for census relationship question">
            <a:extLst>
              <a:ext uri="{FF2B5EF4-FFF2-40B4-BE49-F238E27FC236}">
                <a16:creationId xmlns:a16="http://schemas.microsoft.com/office/drawing/2014/main" id="{5CA7AF87-8AEB-495C-9A4F-482AB5EA13B1}"/>
              </a:ext>
            </a:extLst>
          </p:cNvPr>
          <p:cNvSpPr>
            <a:spLocks noChangeAspect="1" noChangeArrowheads="1"/>
          </p:cNvSpPr>
          <p:nvPr/>
        </p:nvSpPr>
        <p:spPr bwMode="auto">
          <a:xfrm>
            <a:off x="5958840" y="3291840"/>
            <a:ext cx="274320" cy="274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pPr defTabSz="1097280"/>
            <a:endParaRPr lang="en-US" sz="1620">
              <a:solidFill>
                <a:prstClr val="black"/>
              </a:solidFill>
              <a:latin typeface="Arial"/>
            </a:endParaRPr>
          </a:p>
        </p:txBody>
      </p:sp>
      <p:sp>
        <p:nvSpPr>
          <p:cNvPr id="5" name="Rectangle 4">
            <a:extLst>
              <a:ext uri="{FF2B5EF4-FFF2-40B4-BE49-F238E27FC236}">
                <a16:creationId xmlns:a16="http://schemas.microsoft.com/office/drawing/2014/main" id="{C8163DB5-55EF-4290-B5E5-EFE8E2367544}"/>
              </a:ext>
            </a:extLst>
          </p:cNvPr>
          <p:cNvSpPr/>
          <p:nvPr/>
        </p:nvSpPr>
        <p:spPr>
          <a:xfrm>
            <a:off x="6096002" y="1632688"/>
            <a:ext cx="3673540" cy="4330416"/>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defTabSz="1097280"/>
            <a:r>
              <a:rPr lang="en-US" sz="1620" i="1" dirty="0">
                <a:solidFill>
                  <a:prstClr val="white"/>
                </a:solidFill>
                <a:latin typeface="Times New Roman" panose="02020603050405020304" pitchFamily="18" charset="0"/>
                <a:ea typeface="Calibri" panose="020F0502020204030204" pitchFamily="34" charset="0"/>
              </a:rPr>
              <a:t>“</a:t>
            </a:r>
            <a:r>
              <a:rPr lang="en-US" sz="1620" dirty="0">
                <a:solidFill>
                  <a:prstClr val="white"/>
                </a:solidFill>
                <a:latin typeface="Times New Roman" panose="02020603050405020304" pitchFamily="18" charset="0"/>
                <a:ea typeface="Calibri" panose="020F0502020204030204" pitchFamily="34" charset="0"/>
              </a:rPr>
              <a:t>For now, this latest attempt to intimidate our immigrant neighbors is off the table, but the work to end the fear and distrust that the Trump Administration is creating in our immigrant communities continues. With today’s ruling, we can focus our local 2020 Census efforts on getting a fair and accurate count that represents our entire city. And, going forward, we will continue urging the federal government to keep a citizenship question off the Census and keep the focus where it should be – on getting every person in our nation counted and getting our cities and towns the resources they need to build stronger communities.” </a:t>
            </a:r>
            <a:r>
              <a:rPr lang="en-US" sz="1620" i="1" dirty="0">
                <a:solidFill>
                  <a:prstClr val="white"/>
                </a:solidFill>
                <a:latin typeface="Times New Roman" panose="02020603050405020304" pitchFamily="18" charset="0"/>
                <a:ea typeface="Calibri" panose="020F0502020204030204" pitchFamily="34" charset="0"/>
              </a:rPr>
              <a:t> </a:t>
            </a:r>
            <a:r>
              <a:rPr lang="en-US" sz="1620" b="1" dirty="0">
                <a:solidFill>
                  <a:prstClr val="white"/>
                </a:solidFill>
                <a:latin typeface="Times New Roman" panose="02020603050405020304" pitchFamily="18" charset="0"/>
                <a:ea typeface="Calibri" panose="020F0502020204030204" pitchFamily="34" charset="0"/>
              </a:rPr>
              <a:t>Mayor Bowser  June 27, 2019</a:t>
            </a:r>
          </a:p>
        </p:txBody>
      </p:sp>
      <p:pic>
        <p:nvPicPr>
          <p:cNvPr id="7" name="Picture 6" descr="A large stone statue in front of a building&#10;&#10;Description generated with high confidence">
            <a:extLst>
              <a:ext uri="{FF2B5EF4-FFF2-40B4-BE49-F238E27FC236}">
                <a16:creationId xmlns:a16="http://schemas.microsoft.com/office/drawing/2014/main" id="{5219B317-DECF-4BB7-9DA0-27348875662D}"/>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6497"/>
                    </a14:imgEffect>
                    <a14:imgEffect>
                      <a14:saturation sat="0"/>
                    </a14:imgEffect>
                  </a14:imgLayer>
                </a14:imgProps>
              </a:ext>
              <a:ext uri="{28A0092B-C50C-407E-A947-70E740481C1C}">
                <a14:useLocalDpi xmlns:a14="http://schemas.microsoft.com/office/drawing/2010/main" val="0"/>
              </a:ext>
            </a:extLst>
          </a:blip>
          <a:stretch>
            <a:fillRect/>
          </a:stretch>
        </p:blipFill>
        <p:spPr>
          <a:xfrm>
            <a:off x="1800894" y="1632687"/>
            <a:ext cx="3510120" cy="4321183"/>
          </a:xfrm>
          <a:prstGeom prst="rect">
            <a:avLst/>
          </a:prstGeom>
          <a:blipFill dpi="0" rotWithShape="1">
            <a:blip r:embed="rId5">
              <a:alphaModFix amt="58000"/>
              <a:duotone>
                <a:schemeClr val="bg2">
                  <a:shade val="45000"/>
                  <a:satMod val="135000"/>
                </a:schemeClr>
                <a:prstClr val="white"/>
              </a:duotone>
            </a:blip>
            <a:srcRect/>
            <a:tile tx="0" ty="0" sx="100000" sy="100000" flip="none" algn="tl"/>
          </a:blipFill>
          <a:ln w="19050">
            <a:solidFill>
              <a:schemeClr val="bg1"/>
            </a:solidFill>
          </a:ln>
        </p:spPr>
      </p:pic>
      <p:sp>
        <p:nvSpPr>
          <p:cNvPr id="8" name="TextBox 7">
            <a:extLst>
              <a:ext uri="{FF2B5EF4-FFF2-40B4-BE49-F238E27FC236}">
                <a16:creationId xmlns:a16="http://schemas.microsoft.com/office/drawing/2014/main" id="{4B64BEC7-B7A9-4CEB-864C-C40C7E9B0292}"/>
              </a:ext>
            </a:extLst>
          </p:cNvPr>
          <p:cNvSpPr txBox="1"/>
          <p:nvPr/>
        </p:nvSpPr>
        <p:spPr>
          <a:xfrm>
            <a:off x="1994312" y="2016307"/>
            <a:ext cx="3123282" cy="3083921"/>
          </a:xfrm>
          <a:prstGeom prst="rect">
            <a:avLst/>
          </a:prstGeom>
          <a:noFill/>
        </p:spPr>
        <p:txBody>
          <a:bodyPr wrap="square" rtlCol="0">
            <a:spAutoFit/>
          </a:bodyPr>
          <a:lstStyle/>
          <a:p>
            <a:pPr defTabSz="1097280"/>
            <a:r>
              <a:rPr lang="en-US" sz="1620" b="1" u="sng" dirty="0">
                <a:solidFill>
                  <a:prstClr val="black"/>
                </a:solidFill>
                <a:latin typeface="Times New Roman" panose="02020603050405020304" pitchFamily="18" charset="0"/>
                <a:cs typeface="Times New Roman" panose="02020603050405020304" pitchFamily="18" charset="0"/>
              </a:rPr>
              <a:t>June 27, 2019</a:t>
            </a:r>
          </a:p>
          <a:p>
            <a:pPr defTabSz="1097280"/>
            <a:endParaRPr lang="en-US" sz="1620" b="1" u="sng" dirty="0">
              <a:solidFill>
                <a:prstClr val="black"/>
              </a:solidFill>
              <a:latin typeface="Times New Roman" panose="02020603050405020304" pitchFamily="18" charset="0"/>
              <a:cs typeface="Times New Roman" panose="02020603050405020304" pitchFamily="18" charset="0"/>
            </a:endParaRPr>
          </a:p>
          <a:p>
            <a:pPr defTabSz="1097280"/>
            <a:r>
              <a:rPr lang="en-US" sz="1620" b="1" dirty="0">
                <a:solidFill>
                  <a:prstClr val="black"/>
                </a:solidFill>
                <a:latin typeface="Times New Roman" panose="02020603050405020304" pitchFamily="18" charset="0"/>
                <a:cs typeface="Times New Roman" panose="02020603050405020304" pitchFamily="18" charset="0"/>
              </a:rPr>
              <a:t>The US Supreme Court ruled that the Commerce Department’s decision to add a citizenship question to the 2020 census violated federal law. </a:t>
            </a:r>
          </a:p>
          <a:p>
            <a:pPr defTabSz="1097280"/>
            <a:endParaRPr lang="en-US" sz="1620" b="1" dirty="0">
              <a:solidFill>
                <a:prstClr val="black"/>
              </a:solidFill>
              <a:latin typeface="Times New Roman" panose="02020603050405020304" pitchFamily="18" charset="0"/>
              <a:cs typeface="Times New Roman" panose="02020603050405020304" pitchFamily="18" charset="0"/>
            </a:endParaRPr>
          </a:p>
          <a:p>
            <a:pPr defTabSz="1097280"/>
            <a:r>
              <a:rPr lang="en-US" sz="1620" b="1" dirty="0">
                <a:solidFill>
                  <a:prstClr val="black"/>
                </a:solidFill>
                <a:latin typeface="Times New Roman" panose="02020603050405020304" pitchFamily="18" charset="0"/>
                <a:cs typeface="Times New Roman" panose="02020603050405020304" pitchFamily="18" charset="0"/>
              </a:rPr>
              <a:t>The case was sent back to the district court for further proceedings which will not be resolved before the 2020 Census. </a:t>
            </a:r>
          </a:p>
        </p:txBody>
      </p:sp>
      <p:pic>
        <p:nvPicPr>
          <p:cNvPr id="4" name="Picture 3" descr="A close up of a sign&#10;&#10;Description generated with very high confidence">
            <a:extLst>
              <a:ext uri="{FF2B5EF4-FFF2-40B4-BE49-F238E27FC236}">
                <a16:creationId xmlns:a16="http://schemas.microsoft.com/office/drawing/2014/main" id="{81B54AFF-E877-421E-BF13-5A215408C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5454" y="6222378"/>
            <a:ext cx="1324733" cy="463492"/>
          </a:xfrm>
          <a:prstGeom prst="rect">
            <a:avLst/>
          </a:prstGeom>
        </p:spPr>
      </p:pic>
    </p:spTree>
    <p:extLst>
      <p:ext uri="{BB962C8B-B14F-4D97-AF65-F5344CB8AC3E}">
        <p14:creationId xmlns:p14="http://schemas.microsoft.com/office/powerpoint/2010/main" val="303917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E029-19B3-4237-88E8-199C8A330DC9}"/>
              </a:ext>
            </a:extLst>
          </p:cNvPr>
          <p:cNvSpPr>
            <a:spLocks noGrp="1"/>
          </p:cNvSpPr>
          <p:nvPr>
            <p:ph type="title"/>
          </p:nvPr>
        </p:nvSpPr>
        <p:spPr>
          <a:xfrm>
            <a:off x="1363980" y="671513"/>
            <a:ext cx="9464040" cy="1193006"/>
          </a:xfrm>
        </p:spPr>
        <p:txBody>
          <a:bodyPr vert="horz" lIns="82296" tIns="41148" rIns="82296" bIns="41148" rtlCol="0" anchor="ctr">
            <a:normAutofit fontScale="90000"/>
          </a:bodyPr>
          <a:lstStyle/>
          <a:p>
            <a:r>
              <a:rPr lang="en-US" kern="1200" dirty="0">
                <a:solidFill>
                  <a:schemeClr val="tx1"/>
                </a:solidFill>
                <a:latin typeface="+mn-lt"/>
                <a:ea typeface="+mj-ea"/>
                <a:cs typeface="+mj-cs"/>
              </a:rPr>
              <a:t>Language Assistance from the US Census</a:t>
            </a:r>
          </a:p>
        </p:txBody>
      </p:sp>
      <p:graphicFrame>
        <p:nvGraphicFramePr>
          <p:cNvPr id="5" name="TextBox 2">
            <a:extLst>
              <a:ext uri="{FF2B5EF4-FFF2-40B4-BE49-F238E27FC236}">
                <a16:creationId xmlns:a16="http://schemas.microsoft.com/office/drawing/2014/main" id="{5FE94979-B058-4DD2-9844-DB542DE3D3B5}"/>
              </a:ext>
            </a:extLst>
          </p:cNvPr>
          <p:cNvGraphicFramePr/>
          <p:nvPr/>
        </p:nvGraphicFramePr>
        <p:xfrm>
          <a:off x="1363980" y="1985963"/>
          <a:ext cx="9464040" cy="39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close up of a sign&#10;&#10;Description generated with very high confidence">
            <a:extLst>
              <a:ext uri="{FF2B5EF4-FFF2-40B4-BE49-F238E27FC236}">
                <a16:creationId xmlns:a16="http://schemas.microsoft.com/office/drawing/2014/main" id="{67917CB4-5822-4200-BD6C-DE496E30F7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0758" y="6222378"/>
            <a:ext cx="1324733" cy="463492"/>
          </a:xfrm>
          <a:prstGeom prst="rect">
            <a:avLst/>
          </a:prstGeom>
        </p:spPr>
      </p:pic>
    </p:spTree>
    <p:extLst>
      <p:ext uri="{BB962C8B-B14F-4D97-AF65-F5344CB8AC3E}">
        <p14:creationId xmlns:p14="http://schemas.microsoft.com/office/powerpoint/2010/main" val="295694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E9C1-7675-4143-BF42-AC780CFC91BE}"/>
              </a:ext>
            </a:extLst>
          </p:cNvPr>
          <p:cNvSpPr>
            <a:spLocks noGrp="1"/>
          </p:cNvSpPr>
          <p:nvPr>
            <p:ph type="title"/>
          </p:nvPr>
        </p:nvSpPr>
        <p:spPr>
          <a:xfrm>
            <a:off x="1341120" y="1051560"/>
            <a:ext cx="2477119" cy="2438347"/>
          </a:xfrm>
          <a:prstGeom prst="rect">
            <a:avLst/>
          </a:prstGeom>
          <a:solidFill>
            <a:srgbClr val="5C4E39"/>
          </a:solidFill>
          <a:ln>
            <a:solidFill>
              <a:srgbClr val="5C4E39"/>
            </a:solidFill>
          </a:ln>
        </p:spPr>
        <p:txBody>
          <a:bodyPr vert="horz" lIns="82296" tIns="41148" rIns="82296" bIns="41148" rtlCol="0" anchor="ctr">
            <a:normAutofit/>
          </a:bodyPr>
          <a:lstStyle/>
          <a:p>
            <a:pPr algn="ctr"/>
            <a:r>
              <a:rPr lang="en-US" sz="2520" b="1" dirty="0">
                <a:solidFill>
                  <a:srgbClr val="FFFFFF"/>
                </a:solidFill>
              </a:rPr>
              <a:t>The 2020 Census and DC</a:t>
            </a:r>
            <a:br>
              <a:rPr lang="en-US" sz="2520" dirty="0">
                <a:solidFill>
                  <a:srgbClr val="FFFFFF"/>
                </a:solidFill>
              </a:rPr>
            </a:br>
            <a:endParaRPr lang="en-US" sz="2520" dirty="0">
              <a:solidFill>
                <a:srgbClr val="FFFFFF"/>
              </a:solidFill>
            </a:endParaRPr>
          </a:p>
        </p:txBody>
      </p:sp>
      <p:pic>
        <p:nvPicPr>
          <p:cNvPr id="5" name="Picture 4" descr="A picture containing text, book&#10;&#10;Description generated with very high confidence">
            <a:extLst>
              <a:ext uri="{FF2B5EF4-FFF2-40B4-BE49-F238E27FC236}">
                <a16:creationId xmlns:a16="http://schemas.microsoft.com/office/drawing/2014/main" id="{7543B6C0-9FAC-46DE-92F6-E5D7A0C86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864" y="922020"/>
            <a:ext cx="4761272" cy="5011865"/>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C37614CA-714C-4BD7-B7B5-F351A59E3F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8880" y="6213318"/>
            <a:ext cx="1324733" cy="463492"/>
          </a:xfrm>
          <a:prstGeom prst="rect">
            <a:avLst/>
          </a:prstGeom>
        </p:spPr>
      </p:pic>
    </p:spTree>
    <p:extLst>
      <p:ext uri="{BB962C8B-B14F-4D97-AF65-F5344CB8AC3E}">
        <p14:creationId xmlns:p14="http://schemas.microsoft.com/office/powerpoint/2010/main" val="4123366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BC4C-BBDA-46B4-B58B-DC0367FDEBB8}"/>
              </a:ext>
            </a:extLst>
          </p:cNvPr>
          <p:cNvSpPr>
            <a:spLocks noGrp="1"/>
          </p:cNvSpPr>
          <p:nvPr>
            <p:ph type="title"/>
          </p:nvPr>
        </p:nvSpPr>
        <p:spPr>
          <a:xfrm>
            <a:off x="1363980" y="671513"/>
            <a:ext cx="9464040" cy="1193006"/>
          </a:xfrm>
        </p:spPr>
        <p:txBody>
          <a:bodyPr vert="horz" lIns="82296" tIns="41148" rIns="82296" bIns="41148" rtlCol="0" anchor="ctr">
            <a:normAutofit fontScale="90000"/>
          </a:bodyPr>
          <a:lstStyle/>
          <a:p>
            <a:r>
              <a:rPr lang="en-US" dirty="0">
                <a:latin typeface="+mn-lt"/>
              </a:rPr>
              <a:t>Why does the Census matter to DC?</a:t>
            </a:r>
          </a:p>
        </p:txBody>
      </p:sp>
      <p:graphicFrame>
        <p:nvGraphicFramePr>
          <p:cNvPr id="5" name="Content Placeholder 2">
            <a:extLst>
              <a:ext uri="{FF2B5EF4-FFF2-40B4-BE49-F238E27FC236}">
                <a16:creationId xmlns:a16="http://schemas.microsoft.com/office/drawing/2014/main" id="{2591CC85-B7FE-4A32-B6D8-E37772DEB711}"/>
              </a:ext>
            </a:extLst>
          </p:cNvPr>
          <p:cNvGraphicFramePr/>
          <p:nvPr>
            <p:extLst/>
          </p:nvPr>
        </p:nvGraphicFramePr>
        <p:xfrm>
          <a:off x="1363980" y="1985963"/>
          <a:ext cx="9464040" cy="39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close up of a sign&#10;&#10;Description generated with very high confidence">
            <a:extLst>
              <a:ext uri="{FF2B5EF4-FFF2-40B4-BE49-F238E27FC236}">
                <a16:creationId xmlns:a16="http://schemas.microsoft.com/office/drawing/2014/main" id="{1C8DCF5C-82C8-4FD9-B2E1-E84F315D20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0150" y="6168022"/>
            <a:ext cx="1324733" cy="463492"/>
          </a:xfrm>
          <a:prstGeom prst="rect">
            <a:avLst/>
          </a:prstGeom>
        </p:spPr>
      </p:pic>
    </p:spTree>
    <p:extLst>
      <p:ext uri="{BB962C8B-B14F-4D97-AF65-F5344CB8AC3E}">
        <p14:creationId xmlns:p14="http://schemas.microsoft.com/office/powerpoint/2010/main" val="366450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8ED-E8E6-4EBE-8C7C-8E6E2E5012C8}"/>
              </a:ext>
            </a:extLst>
          </p:cNvPr>
          <p:cNvSpPr>
            <a:spLocks noGrp="1"/>
          </p:cNvSpPr>
          <p:nvPr>
            <p:ph type="title"/>
          </p:nvPr>
        </p:nvSpPr>
        <p:spPr/>
        <p:txBody>
          <a:bodyPr>
            <a:normAutofit fontScale="90000"/>
          </a:bodyPr>
          <a:lstStyle/>
          <a:p>
            <a:r>
              <a:rPr lang="en-ZA" sz="3960" dirty="0">
                <a:latin typeface="Calibri" panose="020F0502020204030204" pitchFamily="34" charset="0"/>
                <a:cs typeface="Calibri" panose="020F0502020204030204" pitchFamily="34" charset="0"/>
              </a:rPr>
              <a:t>DC: Critical Issues in 2020</a:t>
            </a:r>
          </a:p>
        </p:txBody>
      </p:sp>
      <p:pic>
        <p:nvPicPr>
          <p:cNvPr id="17" name="Picture Placeholder 16" descr="Laptop half open">
            <a:extLst>
              <a:ext uri="{FF2B5EF4-FFF2-40B4-BE49-F238E27FC236}">
                <a16:creationId xmlns:a16="http://schemas.microsoft.com/office/drawing/2014/main" id="{6449BBFB-CA06-403B-A774-11459956BDA0}"/>
              </a:ext>
            </a:extLst>
          </p:cNvPr>
          <p:cNvPicPr>
            <a:picLocks noGrp="1" noChangeAspect="1"/>
          </p:cNvPicPr>
          <p:nvPr>
            <p:ph type="pic" sz="quarter" idx="41"/>
          </p:nvPr>
        </p:nvPicPr>
        <p:blipFill rotWithShape="1">
          <a:blip r:embed="rId3" cstate="screen">
            <a:extLst>
              <a:ext uri="{28A0092B-C50C-407E-A947-70E740481C1C}">
                <a14:useLocalDpi xmlns:a14="http://schemas.microsoft.com/office/drawing/2010/main"/>
              </a:ext>
            </a:extLst>
          </a:blip>
          <a:srcRect/>
          <a:stretch/>
        </p:blipFill>
        <p:spPr>
          <a:xfrm>
            <a:off x="451623" y="1715835"/>
            <a:ext cx="1979610" cy="1981197"/>
          </a:xfrm>
        </p:spPr>
      </p:pic>
      <p:sp>
        <p:nvSpPr>
          <p:cNvPr id="5" name="Text Placeholder 4">
            <a:extLst>
              <a:ext uri="{FF2B5EF4-FFF2-40B4-BE49-F238E27FC236}">
                <a16:creationId xmlns:a16="http://schemas.microsoft.com/office/drawing/2014/main" id="{A96AA788-5F14-43DB-B035-1BC6DA150990}"/>
              </a:ext>
            </a:extLst>
          </p:cNvPr>
          <p:cNvSpPr>
            <a:spLocks noGrp="1"/>
          </p:cNvSpPr>
          <p:nvPr>
            <p:ph type="body" sz="quarter" idx="17"/>
          </p:nvPr>
        </p:nvSpPr>
        <p:spPr/>
        <p:txBody>
          <a:bodyPr>
            <a:normAutofit/>
          </a:bodyPr>
          <a:lstStyle/>
          <a:p>
            <a:r>
              <a:rPr lang="en-ZA" sz="1100" dirty="0"/>
              <a:t>New Process</a:t>
            </a:r>
          </a:p>
        </p:txBody>
      </p:sp>
      <p:cxnSp>
        <p:nvCxnSpPr>
          <p:cNvPr id="20" name="Straight Connector 19" title="Divider Line">
            <a:extLst>
              <a:ext uri="{FF2B5EF4-FFF2-40B4-BE49-F238E27FC236}">
                <a16:creationId xmlns:a16="http://schemas.microsoft.com/office/drawing/2014/main" id="{B674B9A6-D55C-478C-8D92-D0BFBCD7B598}"/>
              </a:ext>
            </a:extLst>
          </p:cNvPr>
          <p:cNvCxnSpPr>
            <a:cxnSpLocks/>
          </p:cNvCxnSpPr>
          <p:nvPr/>
        </p:nvCxnSpPr>
        <p:spPr>
          <a:xfrm>
            <a:off x="686197" y="4357425"/>
            <a:ext cx="162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E675343-79F8-46AA-B56E-932984AB75EE}"/>
              </a:ext>
            </a:extLst>
          </p:cNvPr>
          <p:cNvSpPr>
            <a:spLocks noGrp="1"/>
          </p:cNvSpPr>
          <p:nvPr>
            <p:ph type="body" sz="quarter" idx="18"/>
          </p:nvPr>
        </p:nvSpPr>
        <p:spPr>
          <a:xfrm>
            <a:off x="593725" y="4493405"/>
            <a:ext cx="1980000" cy="859619"/>
          </a:xfrm>
        </p:spPr>
        <p:txBody>
          <a:bodyPr>
            <a:normAutofit fontScale="85000" lnSpcReduction="10000"/>
          </a:bodyPr>
          <a:lstStyle/>
          <a:p>
            <a:r>
              <a:rPr lang="en-US" dirty="0"/>
              <a:t>New online response format may lower the response rate for seniors or residents with limited internet access (up to 22%)</a:t>
            </a:r>
            <a:endParaRPr lang="ru-RU" dirty="0"/>
          </a:p>
        </p:txBody>
      </p:sp>
      <p:sp>
        <p:nvSpPr>
          <p:cNvPr id="7" name="Text Placeholder 6">
            <a:extLst>
              <a:ext uri="{FF2B5EF4-FFF2-40B4-BE49-F238E27FC236}">
                <a16:creationId xmlns:a16="http://schemas.microsoft.com/office/drawing/2014/main" id="{1806F98B-6BF9-4D0F-B7E7-561F064602FD}"/>
              </a:ext>
            </a:extLst>
          </p:cNvPr>
          <p:cNvSpPr>
            <a:spLocks noGrp="1"/>
          </p:cNvSpPr>
          <p:nvPr>
            <p:ph type="body" sz="quarter" idx="33"/>
          </p:nvPr>
        </p:nvSpPr>
        <p:spPr>
          <a:xfrm>
            <a:off x="3104266" y="4038488"/>
            <a:ext cx="1782000" cy="324000"/>
          </a:xfrm>
        </p:spPr>
        <p:txBody>
          <a:bodyPr>
            <a:noAutofit/>
          </a:bodyPr>
          <a:lstStyle/>
          <a:p>
            <a:r>
              <a:rPr lang="en-ZA" sz="1080" dirty="0"/>
              <a:t>Low Response Tracts</a:t>
            </a:r>
          </a:p>
        </p:txBody>
      </p:sp>
      <p:cxnSp>
        <p:nvCxnSpPr>
          <p:cNvPr id="21" name="Straight Connector 20" title="Divider Line">
            <a:extLst>
              <a:ext uri="{FF2B5EF4-FFF2-40B4-BE49-F238E27FC236}">
                <a16:creationId xmlns:a16="http://schemas.microsoft.com/office/drawing/2014/main" id="{5A0322F4-E79A-4E4D-98CA-2DC1692F90C3}"/>
              </a:ext>
            </a:extLst>
          </p:cNvPr>
          <p:cNvCxnSpPr>
            <a:cxnSpLocks/>
          </p:cNvCxnSpPr>
          <p:nvPr/>
        </p:nvCxnSpPr>
        <p:spPr>
          <a:xfrm>
            <a:off x="3185266" y="4378711"/>
            <a:ext cx="162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3694D25-DE51-4F33-9ED7-7D9F4891DD93}"/>
              </a:ext>
            </a:extLst>
          </p:cNvPr>
          <p:cNvSpPr>
            <a:spLocks noGrp="1"/>
          </p:cNvSpPr>
          <p:nvPr>
            <p:ph type="body" sz="quarter" idx="34"/>
          </p:nvPr>
        </p:nvSpPr>
        <p:spPr>
          <a:xfrm>
            <a:off x="3104266" y="4488148"/>
            <a:ext cx="1782000" cy="864889"/>
          </a:xfrm>
        </p:spPr>
        <p:txBody>
          <a:bodyPr>
            <a:normAutofit fontScale="70000" lnSpcReduction="20000"/>
          </a:bodyPr>
          <a:lstStyle/>
          <a:p>
            <a:r>
              <a:rPr lang="en-US" sz="1600" dirty="0"/>
              <a:t>1/3 of DC Census tracts are at risk of being “Low Response Rate” (up to 40% of residents are expected not to respond</a:t>
            </a:r>
            <a:r>
              <a:rPr lang="en-US" dirty="0"/>
              <a:t>)</a:t>
            </a:r>
            <a:endParaRPr lang="ru-RU" dirty="0"/>
          </a:p>
        </p:txBody>
      </p:sp>
      <p:sp>
        <p:nvSpPr>
          <p:cNvPr id="9" name="Text Placeholder 8">
            <a:extLst>
              <a:ext uri="{FF2B5EF4-FFF2-40B4-BE49-F238E27FC236}">
                <a16:creationId xmlns:a16="http://schemas.microsoft.com/office/drawing/2014/main" id="{2F0A8A16-8E92-40C1-913D-8CB3B9C1DDAF}"/>
              </a:ext>
            </a:extLst>
          </p:cNvPr>
          <p:cNvSpPr>
            <a:spLocks noGrp="1"/>
          </p:cNvSpPr>
          <p:nvPr>
            <p:ph type="body" sz="quarter" idx="35"/>
          </p:nvPr>
        </p:nvSpPr>
        <p:spPr>
          <a:xfrm>
            <a:off x="5210310" y="4026689"/>
            <a:ext cx="1782000" cy="324000"/>
          </a:xfrm>
        </p:spPr>
        <p:txBody>
          <a:bodyPr>
            <a:normAutofit/>
          </a:bodyPr>
          <a:lstStyle/>
          <a:p>
            <a:r>
              <a:rPr lang="en-ZA" sz="1100" dirty="0"/>
              <a:t>Citizenship Question </a:t>
            </a:r>
          </a:p>
        </p:txBody>
      </p:sp>
      <p:cxnSp>
        <p:nvCxnSpPr>
          <p:cNvPr id="22" name="Straight Connector 21" title="Divider Line">
            <a:extLst>
              <a:ext uri="{FF2B5EF4-FFF2-40B4-BE49-F238E27FC236}">
                <a16:creationId xmlns:a16="http://schemas.microsoft.com/office/drawing/2014/main" id="{0DC27E82-D5C7-4AE4-BAF3-5DBB12CA0835}"/>
              </a:ext>
            </a:extLst>
          </p:cNvPr>
          <p:cNvCxnSpPr>
            <a:cxnSpLocks/>
          </p:cNvCxnSpPr>
          <p:nvPr/>
        </p:nvCxnSpPr>
        <p:spPr>
          <a:xfrm>
            <a:off x="5291310" y="4378711"/>
            <a:ext cx="162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CC804944-6423-4C0F-ABB0-9CF01A05FD92}"/>
              </a:ext>
            </a:extLst>
          </p:cNvPr>
          <p:cNvSpPr>
            <a:spLocks noGrp="1"/>
          </p:cNvSpPr>
          <p:nvPr>
            <p:ph type="body" sz="quarter" idx="36"/>
          </p:nvPr>
        </p:nvSpPr>
        <p:spPr>
          <a:xfrm>
            <a:off x="5210310" y="4488149"/>
            <a:ext cx="1782000" cy="648000"/>
          </a:xfrm>
        </p:spPr>
        <p:txBody>
          <a:bodyPr>
            <a:noAutofit/>
          </a:bodyPr>
          <a:lstStyle/>
          <a:p>
            <a:r>
              <a:rPr lang="en-US" sz="1100" dirty="0"/>
              <a:t>Immigrant population increased by 25% since 2010 in DC. Distrust of government in the immigrant community is at an all time high.</a:t>
            </a:r>
            <a:endParaRPr lang="ru-RU" sz="1100" dirty="0"/>
          </a:p>
        </p:txBody>
      </p:sp>
      <p:sp>
        <p:nvSpPr>
          <p:cNvPr id="11" name="Text Placeholder 10">
            <a:extLst>
              <a:ext uri="{FF2B5EF4-FFF2-40B4-BE49-F238E27FC236}">
                <a16:creationId xmlns:a16="http://schemas.microsoft.com/office/drawing/2014/main" id="{3BF93F76-B979-4659-9F60-ADD378371A4D}"/>
              </a:ext>
            </a:extLst>
          </p:cNvPr>
          <p:cNvSpPr>
            <a:spLocks noGrp="1"/>
          </p:cNvSpPr>
          <p:nvPr>
            <p:ph type="body" sz="quarter" idx="37"/>
          </p:nvPr>
        </p:nvSpPr>
        <p:spPr>
          <a:xfrm>
            <a:off x="7316356" y="4014890"/>
            <a:ext cx="1782000" cy="324000"/>
          </a:xfrm>
        </p:spPr>
        <p:txBody>
          <a:bodyPr>
            <a:normAutofit fontScale="70000" lnSpcReduction="20000"/>
          </a:bodyPr>
          <a:lstStyle/>
          <a:p>
            <a:r>
              <a:rPr lang="en-ZA" dirty="0"/>
              <a:t>Vulnerable Populations</a:t>
            </a:r>
          </a:p>
        </p:txBody>
      </p:sp>
      <p:cxnSp>
        <p:nvCxnSpPr>
          <p:cNvPr id="23" name="Straight Connector 22" title="Divider Line">
            <a:extLst>
              <a:ext uri="{FF2B5EF4-FFF2-40B4-BE49-F238E27FC236}">
                <a16:creationId xmlns:a16="http://schemas.microsoft.com/office/drawing/2014/main" id="{8C3BE7D2-4C35-4BA9-9A98-1A6E17A84A71}"/>
              </a:ext>
            </a:extLst>
          </p:cNvPr>
          <p:cNvCxnSpPr>
            <a:cxnSpLocks/>
          </p:cNvCxnSpPr>
          <p:nvPr/>
        </p:nvCxnSpPr>
        <p:spPr>
          <a:xfrm>
            <a:off x="7397356" y="4378711"/>
            <a:ext cx="162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79E7FC2-4098-49F6-8F55-7D42A85A40B6}"/>
              </a:ext>
            </a:extLst>
          </p:cNvPr>
          <p:cNvSpPr>
            <a:spLocks noGrp="1"/>
          </p:cNvSpPr>
          <p:nvPr>
            <p:ph type="body" sz="quarter" idx="38"/>
          </p:nvPr>
        </p:nvSpPr>
        <p:spPr>
          <a:xfrm>
            <a:off x="7316356" y="4488149"/>
            <a:ext cx="1782000" cy="648000"/>
          </a:xfrm>
        </p:spPr>
        <p:txBody>
          <a:bodyPr>
            <a:noAutofit/>
          </a:bodyPr>
          <a:lstStyle/>
          <a:p>
            <a:r>
              <a:rPr lang="en-US" sz="1100" dirty="0"/>
              <a:t>An undercount disproportionately impacts low-income African Americans, immigrants, seniors, children under 5. </a:t>
            </a:r>
            <a:endParaRPr lang="ru-RU" sz="1100" dirty="0"/>
          </a:p>
        </p:txBody>
      </p:sp>
      <p:sp>
        <p:nvSpPr>
          <p:cNvPr id="13" name="Text Placeholder 12">
            <a:extLst>
              <a:ext uri="{FF2B5EF4-FFF2-40B4-BE49-F238E27FC236}">
                <a16:creationId xmlns:a16="http://schemas.microsoft.com/office/drawing/2014/main" id="{B42EB40D-8479-42AF-A4AE-92D6BE6908B5}"/>
              </a:ext>
            </a:extLst>
          </p:cNvPr>
          <p:cNvSpPr>
            <a:spLocks noGrp="1"/>
          </p:cNvSpPr>
          <p:nvPr>
            <p:ph type="body" sz="quarter" idx="39"/>
          </p:nvPr>
        </p:nvSpPr>
        <p:spPr/>
        <p:txBody>
          <a:bodyPr>
            <a:normAutofit/>
          </a:bodyPr>
          <a:lstStyle/>
          <a:p>
            <a:r>
              <a:rPr lang="en-ZA" sz="1100" dirty="0"/>
              <a:t>Online Privacy </a:t>
            </a:r>
          </a:p>
        </p:txBody>
      </p:sp>
      <p:cxnSp>
        <p:nvCxnSpPr>
          <p:cNvPr id="24" name="Straight Connector 23" title="Divider Line">
            <a:extLst>
              <a:ext uri="{FF2B5EF4-FFF2-40B4-BE49-F238E27FC236}">
                <a16:creationId xmlns:a16="http://schemas.microsoft.com/office/drawing/2014/main" id="{75979D46-D664-4267-B673-E6B048C084A4}"/>
              </a:ext>
            </a:extLst>
          </p:cNvPr>
          <p:cNvCxnSpPr>
            <a:cxnSpLocks/>
          </p:cNvCxnSpPr>
          <p:nvPr/>
        </p:nvCxnSpPr>
        <p:spPr>
          <a:xfrm>
            <a:off x="9976393" y="4385447"/>
            <a:ext cx="162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D11578AB-8F47-4648-B827-D4367249BDBB}"/>
              </a:ext>
            </a:extLst>
          </p:cNvPr>
          <p:cNvSpPr>
            <a:spLocks noGrp="1"/>
          </p:cNvSpPr>
          <p:nvPr>
            <p:ph type="body" sz="quarter" idx="40"/>
          </p:nvPr>
        </p:nvSpPr>
        <p:spPr>
          <a:xfrm>
            <a:off x="9792000" y="4528351"/>
            <a:ext cx="1782000" cy="648000"/>
          </a:xfrm>
        </p:spPr>
        <p:txBody>
          <a:bodyPr>
            <a:normAutofit fontScale="85000" lnSpcReduction="20000"/>
          </a:bodyPr>
          <a:lstStyle/>
          <a:p>
            <a:r>
              <a:rPr lang="en-US" dirty="0"/>
              <a:t>Concerns about keeping personal information safe, private and for Census use only.</a:t>
            </a:r>
            <a:endParaRPr lang="ru-RU" dirty="0"/>
          </a:p>
        </p:txBody>
      </p:sp>
      <p:pic>
        <p:nvPicPr>
          <p:cNvPr id="16" name="Picture Placeholder 15" descr="A person using a computer&#10;&#10;Description generated with very high confidence">
            <a:extLst>
              <a:ext uri="{FF2B5EF4-FFF2-40B4-BE49-F238E27FC236}">
                <a16:creationId xmlns:a16="http://schemas.microsoft.com/office/drawing/2014/main" id="{B17052CA-2C68-46C6-9949-922CF267C55F}"/>
              </a:ext>
            </a:extLst>
          </p:cNvPr>
          <p:cNvPicPr>
            <a:picLocks noGrp="1" noChangeAspect="1"/>
          </p:cNvPicPr>
          <p:nvPr>
            <p:ph type="pic" sz="quarter" idx="45"/>
          </p:nvPr>
        </p:nvPicPr>
        <p:blipFill>
          <a:blip r:embed="rId4">
            <a:extLst>
              <a:ext uri="{28A0092B-C50C-407E-A947-70E740481C1C}">
                <a14:useLocalDpi xmlns:a14="http://schemas.microsoft.com/office/drawing/2010/main" val="0"/>
              </a:ext>
            </a:extLst>
          </a:blip>
          <a:srcRect l="9612" r="9612"/>
          <a:stretch>
            <a:fillRect/>
          </a:stretch>
        </p:blipFill>
        <p:spPr>
          <a:xfrm>
            <a:off x="9747932" y="1681649"/>
            <a:ext cx="1979609" cy="1981196"/>
          </a:xfrm>
        </p:spPr>
      </p:pic>
      <p:pic>
        <p:nvPicPr>
          <p:cNvPr id="25" name="Picture Placeholder 24">
            <a:extLst>
              <a:ext uri="{FF2B5EF4-FFF2-40B4-BE49-F238E27FC236}">
                <a16:creationId xmlns:a16="http://schemas.microsoft.com/office/drawing/2014/main" id="{F381EC2E-D9B1-4FD4-806E-9131E29AC265}"/>
              </a:ext>
            </a:extLst>
          </p:cNvPr>
          <p:cNvPicPr>
            <a:picLocks noGrp="1" noChangeAspect="1"/>
          </p:cNvPicPr>
          <p:nvPr>
            <p:ph type="pic" sz="quarter" idx="44"/>
          </p:nvPr>
        </p:nvPicPr>
        <p:blipFill>
          <a:blip r:embed="rId5" cstate="print">
            <a:extLst>
              <a:ext uri="{28A0092B-C50C-407E-A947-70E740481C1C}">
                <a14:useLocalDpi xmlns:a14="http://schemas.microsoft.com/office/drawing/2010/main" val="0"/>
              </a:ext>
            </a:extLst>
          </a:blip>
          <a:srcRect l="34318" r="34318"/>
          <a:stretch>
            <a:fillRect/>
          </a:stretch>
        </p:blipFill>
        <p:spPr>
          <a:xfrm>
            <a:off x="7492882" y="1715835"/>
            <a:ext cx="1979610" cy="1981197"/>
          </a:xfrm>
        </p:spPr>
      </p:pic>
      <p:pic>
        <p:nvPicPr>
          <p:cNvPr id="15" name="Picture Placeholder 14" descr="A close up of a map&#10;&#10;Description generated with high confidence">
            <a:extLst>
              <a:ext uri="{FF2B5EF4-FFF2-40B4-BE49-F238E27FC236}">
                <a16:creationId xmlns:a16="http://schemas.microsoft.com/office/drawing/2014/main" id="{7CC665D2-F56A-48A5-AB65-50E86C337323}"/>
              </a:ext>
            </a:extLst>
          </p:cNvPr>
          <p:cNvPicPr>
            <a:picLocks noGrp="1" noChangeAspect="1"/>
          </p:cNvPicPr>
          <p:nvPr>
            <p:ph type="pic" sz="quarter" idx="42"/>
          </p:nvPr>
        </p:nvPicPr>
        <p:blipFill>
          <a:blip r:embed="rId6" cstate="print">
            <a:extLst>
              <a:ext uri="{28A0092B-C50C-407E-A947-70E740481C1C}">
                <a14:useLocalDpi xmlns:a14="http://schemas.microsoft.com/office/drawing/2010/main" val="0"/>
              </a:ext>
            </a:extLst>
          </a:blip>
          <a:srcRect l="11395" r="11395"/>
          <a:stretch>
            <a:fillRect/>
          </a:stretch>
        </p:blipFill>
        <p:spPr/>
      </p:pic>
      <p:pic>
        <p:nvPicPr>
          <p:cNvPr id="32" name="Picture Placeholder 31" descr="A young child smiling at the camera&#10;&#10;Description generated with very high confidence">
            <a:extLst>
              <a:ext uri="{FF2B5EF4-FFF2-40B4-BE49-F238E27FC236}">
                <a16:creationId xmlns:a16="http://schemas.microsoft.com/office/drawing/2014/main" id="{43A5CB31-D3EC-4CFB-9211-B711C522EFC4}"/>
              </a:ext>
            </a:extLst>
          </p:cNvPr>
          <p:cNvPicPr>
            <a:picLocks noGrp="1" noChangeAspect="1"/>
          </p:cNvPicPr>
          <p:nvPr>
            <p:ph type="pic" sz="quarter" idx="43"/>
          </p:nvPr>
        </p:nvPicPr>
        <p:blipFill>
          <a:blip r:embed="rId7" cstate="print">
            <a:extLst>
              <a:ext uri="{28A0092B-C50C-407E-A947-70E740481C1C}">
                <a14:useLocalDpi xmlns:a14="http://schemas.microsoft.com/office/drawing/2010/main" val="0"/>
              </a:ext>
            </a:extLst>
          </a:blip>
          <a:srcRect l="16693" r="16693"/>
          <a:stretch>
            <a:fillRect/>
          </a:stretch>
        </p:blipFill>
        <p:spPr/>
      </p:pic>
      <p:pic>
        <p:nvPicPr>
          <p:cNvPr id="3" name="Picture 2" descr="A close up of a sign&#10;&#10;Description generated with very high confidence">
            <a:extLst>
              <a:ext uri="{FF2B5EF4-FFF2-40B4-BE49-F238E27FC236}">
                <a16:creationId xmlns:a16="http://schemas.microsoft.com/office/drawing/2014/main" id="{7965ED39-EE01-43B1-86F4-A9B83C95D0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393" y="6104606"/>
            <a:ext cx="1324733" cy="463492"/>
          </a:xfrm>
          <a:prstGeom prst="rect">
            <a:avLst/>
          </a:prstGeom>
        </p:spPr>
      </p:pic>
    </p:spTree>
    <p:extLst>
      <p:ext uri="{BB962C8B-B14F-4D97-AF65-F5344CB8AC3E}">
        <p14:creationId xmlns:p14="http://schemas.microsoft.com/office/powerpoint/2010/main" val="332660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Mayor’s Complete Count Committee</a:t>
            </a:r>
          </a:p>
        </p:txBody>
      </p:sp>
      <p:sp>
        <p:nvSpPr>
          <p:cNvPr id="4" name="Rectangle 3">
            <a:extLst>
              <a:ext uri="{FF2B5EF4-FFF2-40B4-BE49-F238E27FC236}">
                <a16:creationId xmlns:a16="http://schemas.microsoft.com/office/drawing/2014/main" id="{C76C106A-3C48-4FE8-B844-D0965CA33C01}"/>
              </a:ext>
            </a:extLst>
          </p:cNvPr>
          <p:cNvSpPr/>
          <p:nvPr/>
        </p:nvSpPr>
        <p:spPr>
          <a:xfrm>
            <a:off x="1189279" y="1683505"/>
            <a:ext cx="5486400" cy="4081117"/>
          </a:xfrm>
          <a:prstGeom prst="rect">
            <a:avLst/>
          </a:prstGeom>
        </p:spPr>
        <p:txBody>
          <a:bodyPr>
            <a:spAutoFit/>
          </a:bodyPr>
          <a:lstStyle/>
          <a:p>
            <a:pPr defTabSz="1097280">
              <a:defRPr/>
            </a:pPr>
            <a:r>
              <a:rPr lang="en-US" sz="2160" dirty="0">
                <a:solidFill>
                  <a:prstClr val="black"/>
                </a:solidFill>
                <a:latin typeface="Tahoma"/>
              </a:rPr>
              <a:t>The Mayor’s Complete Count Committee is a partnership of government, private sector and non profit members appointed by the Mayor.</a:t>
            </a:r>
          </a:p>
          <a:p>
            <a:pPr defTabSz="1097280">
              <a:defRPr/>
            </a:pPr>
            <a:endParaRPr lang="en-US" sz="2160" dirty="0">
              <a:solidFill>
                <a:prstClr val="black"/>
              </a:solidFill>
              <a:latin typeface="Tahoma"/>
            </a:endParaRPr>
          </a:p>
          <a:p>
            <a:pPr defTabSz="1097280">
              <a:defRPr/>
            </a:pPr>
            <a:r>
              <a:rPr lang="en-US" sz="2160" dirty="0">
                <a:solidFill>
                  <a:prstClr val="black"/>
                </a:solidFill>
                <a:latin typeface="Tahoma"/>
              </a:rPr>
              <a:t>Membership includes both high level District government leaders and influential community leaders who are charged with developing a Census awareness campaign.</a:t>
            </a:r>
          </a:p>
          <a:p>
            <a:pPr defTabSz="1097280">
              <a:defRPr/>
            </a:pPr>
            <a:endParaRPr lang="en-US" sz="2160" dirty="0">
              <a:solidFill>
                <a:prstClr val="black"/>
              </a:solidFill>
              <a:latin typeface="Tahoma"/>
            </a:endParaRPr>
          </a:p>
          <a:p>
            <a:pPr defTabSz="1097280">
              <a:defRPr/>
            </a:pPr>
            <a:endParaRPr lang="en-US" sz="2160" dirty="0">
              <a:solidFill>
                <a:prstClr val="black"/>
              </a:solidFill>
              <a:latin typeface="Tahoma"/>
            </a:endParaRPr>
          </a:p>
          <a:p>
            <a:pPr defTabSz="1097280">
              <a:defRPr/>
            </a:pPr>
            <a:endParaRPr lang="en-US" sz="2160" dirty="0">
              <a:solidFill>
                <a:prstClr val="black"/>
              </a:solidFill>
              <a:latin typeface="Tahoma"/>
            </a:endParaRPr>
          </a:p>
        </p:txBody>
      </p:sp>
      <p:sp>
        <p:nvSpPr>
          <p:cNvPr id="7" name="Rectangle 6">
            <a:extLst>
              <a:ext uri="{FF2B5EF4-FFF2-40B4-BE49-F238E27FC236}">
                <a16:creationId xmlns:a16="http://schemas.microsoft.com/office/drawing/2014/main" id="{89041D9B-6639-4E7E-BF1D-B0EEAC4F2A0F}"/>
              </a:ext>
            </a:extLst>
          </p:cNvPr>
          <p:cNvSpPr/>
          <p:nvPr/>
        </p:nvSpPr>
        <p:spPr>
          <a:xfrm>
            <a:off x="7101840" y="1683504"/>
            <a:ext cx="4206240" cy="4413516"/>
          </a:xfrm>
          <a:prstGeom prst="rect">
            <a:avLst/>
          </a:prstGeom>
        </p:spPr>
        <p:txBody>
          <a:bodyPr wrap="square">
            <a:spAutoFit/>
          </a:bodyPr>
          <a:lstStyle/>
          <a:p>
            <a:pPr defTabSz="1097280">
              <a:defRPr/>
            </a:pPr>
            <a:r>
              <a:rPr lang="en-US" sz="2160" dirty="0">
                <a:solidFill>
                  <a:prstClr val="black"/>
                </a:solidFill>
                <a:latin typeface="Tahoma"/>
              </a:rPr>
              <a:t>Community representation includes:</a:t>
            </a:r>
          </a:p>
          <a:p>
            <a:pPr defTabSz="1097280">
              <a:defRPr/>
            </a:pPr>
            <a:endParaRPr lang="en-US" sz="2160" dirty="0">
              <a:solidFill>
                <a:prstClr val="black"/>
              </a:solidFill>
              <a:latin typeface="Tahoma"/>
            </a:endParaRPr>
          </a:p>
          <a:p>
            <a:pPr marL="342900" indent="-342900" defTabSz="1097280">
              <a:buFont typeface="Arial" panose="020B0604020202020204" pitchFamily="34" charset="0"/>
              <a:buChar char="•"/>
              <a:defRPr/>
            </a:pPr>
            <a:r>
              <a:rPr lang="en-US" sz="2160" dirty="0">
                <a:solidFill>
                  <a:prstClr val="black"/>
                </a:solidFill>
                <a:latin typeface="Tahoma"/>
              </a:rPr>
              <a:t>Higher Education</a:t>
            </a:r>
          </a:p>
          <a:p>
            <a:pPr marL="342900" indent="-342900" defTabSz="1097280">
              <a:buFont typeface="Arial" panose="020B0604020202020204" pitchFamily="34" charset="0"/>
              <a:buChar char="•"/>
              <a:defRPr/>
            </a:pPr>
            <a:r>
              <a:rPr lang="en-US" sz="2160" dirty="0">
                <a:solidFill>
                  <a:prstClr val="black"/>
                </a:solidFill>
                <a:latin typeface="Tahoma"/>
              </a:rPr>
              <a:t>School Aged Children</a:t>
            </a:r>
          </a:p>
          <a:p>
            <a:pPr marL="342900" indent="-342900" defTabSz="1097280">
              <a:buFont typeface="Arial" panose="020B0604020202020204" pitchFamily="34" charset="0"/>
              <a:buChar char="•"/>
              <a:defRPr/>
            </a:pPr>
            <a:r>
              <a:rPr lang="en-US" sz="2160" dirty="0">
                <a:solidFill>
                  <a:prstClr val="black"/>
                </a:solidFill>
                <a:latin typeface="Tahoma"/>
              </a:rPr>
              <a:t>Faith Based organizations</a:t>
            </a:r>
          </a:p>
          <a:p>
            <a:pPr marL="342900" indent="-342900" defTabSz="1097280">
              <a:buFont typeface="Arial" panose="020B0604020202020204" pitchFamily="34" charset="0"/>
              <a:buChar char="•"/>
              <a:defRPr/>
            </a:pPr>
            <a:r>
              <a:rPr lang="en-US" sz="2160" dirty="0">
                <a:solidFill>
                  <a:prstClr val="black"/>
                </a:solidFill>
                <a:latin typeface="Tahoma"/>
              </a:rPr>
              <a:t>Business community</a:t>
            </a:r>
          </a:p>
          <a:p>
            <a:pPr marL="342900" indent="-342900" defTabSz="1097280">
              <a:buFont typeface="Arial" panose="020B0604020202020204" pitchFamily="34" charset="0"/>
              <a:buChar char="•"/>
              <a:defRPr/>
            </a:pPr>
            <a:r>
              <a:rPr lang="en-US" sz="2160" dirty="0">
                <a:solidFill>
                  <a:prstClr val="black"/>
                </a:solidFill>
                <a:latin typeface="Tahoma"/>
              </a:rPr>
              <a:t>Sports/Entertainment </a:t>
            </a:r>
          </a:p>
          <a:p>
            <a:pPr marL="342900" indent="-342900" defTabSz="1097280">
              <a:buFont typeface="Arial" panose="020B0604020202020204" pitchFamily="34" charset="0"/>
              <a:buChar char="•"/>
              <a:defRPr/>
            </a:pPr>
            <a:r>
              <a:rPr lang="en-US" sz="2160" dirty="0">
                <a:solidFill>
                  <a:prstClr val="black"/>
                </a:solidFill>
                <a:latin typeface="Tahoma"/>
              </a:rPr>
              <a:t>East of the River neighborhoods</a:t>
            </a:r>
          </a:p>
          <a:p>
            <a:pPr marL="342900" indent="-342900" defTabSz="1097280">
              <a:buFont typeface="Arial" panose="020B0604020202020204" pitchFamily="34" charset="0"/>
              <a:buChar char="•"/>
              <a:defRPr/>
            </a:pPr>
            <a:r>
              <a:rPr lang="en-US" sz="2160" dirty="0">
                <a:solidFill>
                  <a:prstClr val="black"/>
                </a:solidFill>
                <a:latin typeface="Tahoma"/>
              </a:rPr>
              <a:t>Non-Profit and Philanthropy organizations</a:t>
            </a:r>
          </a:p>
          <a:p>
            <a:pPr marL="342900" indent="-342900" defTabSz="1097280">
              <a:buFont typeface="Arial" panose="020B0604020202020204" pitchFamily="34" charset="0"/>
              <a:buChar char="•"/>
              <a:defRPr/>
            </a:pPr>
            <a:r>
              <a:rPr lang="en-US" sz="2160" dirty="0">
                <a:solidFill>
                  <a:prstClr val="black"/>
                </a:solidFill>
                <a:latin typeface="Tahoma"/>
              </a:rPr>
              <a:t>Immigrant Advocates</a:t>
            </a:r>
          </a:p>
        </p:txBody>
      </p:sp>
      <p:pic>
        <p:nvPicPr>
          <p:cNvPr id="3" name="Picture 2" descr="A close up of a sign&#10;&#10;Description generated with very high confidence">
            <a:extLst>
              <a:ext uri="{FF2B5EF4-FFF2-40B4-BE49-F238E27FC236}">
                <a16:creationId xmlns:a16="http://schemas.microsoft.com/office/drawing/2014/main" id="{341186D6-B7FB-4532-B639-6AC85B752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7003" y="6340151"/>
            <a:ext cx="1324733" cy="463492"/>
          </a:xfrm>
          <a:prstGeom prst="rect">
            <a:avLst/>
          </a:prstGeom>
        </p:spPr>
      </p:pic>
    </p:spTree>
    <p:extLst>
      <p:ext uri="{BB962C8B-B14F-4D97-AF65-F5344CB8AC3E}">
        <p14:creationId xmlns:p14="http://schemas.microsoft.com/office/powerpoint/2010/main" val="323919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Subcommittees</a:t>
            </a:r>
          </a:p>
        </p:txBody>
      </p:sp>
      <p:sp>
        <p:nvSpPr>
          <p:cNvPr id="7" name="Rectangle 6">
            <a:extLst>
              <a:ext uri="{FF2B5EF4-FFF2-40B4-BE49-F238E27FC236}">
                <a16:creationId xmlns:a16="http://schemas.microsoft.com/office/drawing/2014/main" id="{C559C086-D586-4927-B3FC-F49BAEF80DFE}"/>
              </a:ext>
            </a:extLst>
          </p:cNvPr>
          <p:cNvSpPr/>
          <p:nvPr/>
        </p:nvSpPr>
        <p:spPr>
          <a:xfrm>
            <a:off x="1158240" y="1325880"/>
            <a:ext cx="7680960" cy="4413516"/>
          </a:xfrm>
          <a:prstGeom prst="rect">
            <a:avLst/>
          </a:prstGeom>
        </p:spPr>
        <p:txBody>
          <a:bodyPr wrap="square">
            <a:spAutoFit/>
          </a:bodyPr>
          <a:lstStyle/>
          <a:p>
            <a:pPr defTabSz="1097280"/>
            <a:r>
              <a:rPr lang="en-ZA" sz="2160" dirty="0">
                <a:solidFill>
                  <a:prstClr val="black"/>
                </a:solidFill>
                <a:latin typeface="Arial"/>
              </a:rPr>
              <a:t>Subcommittees are formed to target specific hard to count populations or geographies. Additional partners may be added to each subcommittee:</a:t>
            </a:r>
          </a:p>
          <a:p>
            <a:pPr defTabSz="1097280"/>
            <a:endParaRPr lang="en-ZA" sz="2160" dirty="0">
              <a:solidFill>
                <a:prstClr val="black"/>
              </a:solidFill>
              <a:latin typeface="Arial"/>
            </a:endParaRPr>
          </a:p>
          <a:p>
            <a:pPr marL="342900" indent="-342900" defTabSz="1097280">
              <a:buFont typeface="Arial" panose="020B0604020202020204" pitchFamily="34" charset="0"/>
              <a:buChar char="•"/>
            </a:pPr>
            <a:r>
              <a:rPr lang="en-ZA" sz="2160" dirty="0">
                <a:solidFill>
                  <a:prstClr val="black"/>
                </a:solidFill>
                <a:latin typeface="Arial"/>
              </a:rPr>
              <a:t>Immigrants</a:t>
            </a:r>
          </a:p>
          <a:p>
            <a:pPr marL="342900" indent="-342900" defTabSz="1097280">
              <a:buFont typeface="Arial" panose="020B0604020202020204" pitchFamily="34" charset="0"/>
              <a:buChar char="•"/>
            </a:pPr>
            <a:r>
              <a:rPr lang="en-ZA" sz="2160" dirty="0">
                <a:solidFill>
                  <a:prstClr val="black"/>
                </a:solidFill>
                <a:latin typeface="Arial"/>
              </a:rPr>
              <a:t>East of the River (Wards 7 and 8)</a:t>
            </a:r>
          </a:p>
          <a:p>
            <a:pPr marL="342900" indent="-342900" defTabSz="1097280">
              <a:buFont typeface="Arial" panose="020B0604020202020204" pitchFamily="34" charset="0"/>
              <a:buChar char="•"/>
            </a:pPr>
            <a:r>
              <a:rPr lang="en-ZA" sz="2160" dirty="0">
                <a:solidFill>
                  <a:prstClr val="black"/>
                </a:solidFill>
                <a:latin typeface="Arial"/>
              </a:rPr>
              <a:t>Faith Based Communities</a:t>
            </a:r>
          </a:p>
          <a:p>
            <a:pPr marL="342900" indent="-342900" defTabSz="1097280">
              <a:buFont typeface="Arial" panose="020B0604020202020204" pitchFamily="34" charset="0"/>
              <a:buChar char="•"/>
            </a:pPr>
            <a:r>
              <a:rPr lang="en-ZA" sz="2160" dirty="0">
                <a:solidFill>
                  <a:prstClr val="black"/>
                </a:solidFill>
                <a:latin typeface="Arial"/>
              </a:rPr>
              <a:t>Seniors</a:t>
            </a:r>
          </a:p>
          <a:p>
            <a:pPr marL="342900" indent="-342900" defTabSz="1097280">
              <a:buFont typeface="Arial" panose="020B0604020202020204" pitchFamily="34" charset="0"/>
              <a:buChar char="•"/>
            </a:pPr>
            <a:r>
              <a:rPr lang="en-ZA" sz="2160" dirty="0">
                <a:solidFill>
                  <a:prstClr val="black"/>
                </a:solidFill>
                <a:latin typeface="Arial"/>
              </a:rPr>
              <a:t>Higher Education</a:t>
            </a:r>
          </a:p>
          <a:p>
            <a:pPr marL="342900" indent="-342900" defTabSz="1097280">
              <a:buFont typeface="Arial" panose="020B0604020202020204" pitchFamily="34" charset="0"/>
              <a:buChar char="•"/>
            </a:pPr>
            <a:r>
              <a:rPr lang="en-ZA" sz="2160" dirty="0">
                <a:solidFill>
                  <a:prstClr val="black"/>
                </a:solidFill>
                <a:latin typeface="Arial"/>
              </a:rPr>
              <a:t>School Aged Children</a:t>
            </a:r>
          </a:p>
          <a:p>
            <a:pPr marL="342900" indent="-342900" defTabSz="1097280">
              <a:buFont typeface="Arial" panose="020B0604020202020204" pitchFamily="34" charset="0"/>
              <a:buChar char="•"/>
            </a:pPr>
            <a:r>
              <a:rPr lang="en-ZA" sz="2160" dirty="0">
                <a:solidFill>
                  <a:prstClr val="black"/>
                </a:solidFill>
                <a:latin typeface="Arial"/>
              </a:rPr>
              <a:t>Media/Communications</a:t>
            </a:r>
          </a:p>
          <a:p>
            <a:pPr marL="342900" indent="-342900" defTabSz="1097280">
              <a:buFont typeface="Arial" panose="020B0604020202020204" pitchFamily="34" charset="0"/>
              <a:buChar char="•"/>
            </a:pPr>
            <a:r>
              <a:rPr lang="en-ZA" sz="2160" dirty="0">
                <a:solidFill>
                  <a:prstClr val="black"/>
                </a:solidFill>
                <a:latin typeface="Arial"/>
              </a:rPr>
              <a:t>Businesses</a:t>
            </a:r>
          </a:p>
          <a:p>
            <a:pPr defTabSz="1097280"/>
            <a:endParaRPr lang="en-ZA" sz="2160" dirty="0">
              <a:solidFill>
                <a:prstClr val="black"/>
              </a:solidFill>
              <a:latin typeface="Arial"/>
            </a:endParaRPr>
          </a:p>
        </p:txBody>
      </p:sp>
      <p:pic>
        <p:nvPicPr>
          <p:cNvPr id="8" name="Picture 7" descr="A group of people around each other&#10;&#10;Description generated with very high confidence">
            <a:extLst>
              <a:ext uri="{FF2B5EF4-FFF2-40B4-BE49-F238E27FC236}">
                <a16:creationId xmlns:a16="http://schemas.microsoft.com/office/drawing/2014/main" id="{0807C449-49FE-49FE-A60D-CDB932B30D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912"/>
          <a:stretch/>
        </p:blipFill>
        <p:spPr>
          <a:xfrm>
            <a:off x="6736080" y="2280128"/>
            <a:ext cx="3522112" cy="2750365"/>
          </a:xfrm>
          <a:prstGeom prst="rect">
            <a:avLst/>
          </a:prstGeom>
        </p:spPr>
      </p:pic>
      <p:sp>
        <p:nvSpPr>
          <p:cNvPr id="9" name="Rectangle 8">
            <a:extLst>
              <a:ext uri="{FF2B5EF4-FFF2-40B4-BE49-F238E27FC236}">
                <a16:creationId xmlns:a16="http://schemas.microsoft.com/office/drawing/2014/main" id="{7F75472A-A8C4-4C1F-BEEB-56DF27B269C7}"/>
              </a:ext>
            </a:extLst>
          </p:cNvPr>
          <p:cNvSpPr/>
          <p:nvPr/>
        </p:nvSpPr>
        <p:spPr>
          <a:xfrm>
            <a:off x="6553200" y="5093065"/>
            <a:ext cx="4039435" cy="1311128"/>
          </a:xfrm>
          <a:prstGeom prst="rect">
            <a:avLst/>
          </a:prstGeom>
        </p:spPr>
        <p:txBody>
          <a:bodyPr wrap="square">
            <a:spAutoFit/>
          </a:bodyPr>
          <a:lstStyle/>
          <a:p>
            <a:pPr defTabSz="1097280"/>
            <a:r>
              <a:rPr lang="en-US" sz="1440" dirty="0">
                <a:solidFill>
                  <a:prstClr val="black"/>
                </a:solidFill>
                <a:latin typeface="Arial"/>
              </a:rPr>
              <a:t>Each subcommittee will have a chair. The job of the subcommittee is to break down the steps needed to reach their targeted population or geography.</a:t>
            </a:r>
          </a:p>
          <a:p>
            <a:pPr defTabSz="1097280"/>
            <a:endParaRPr lang="en-US" sz="2160" dirty="0">
              <a:solidFill>
                <a:prstClr val="black"/>
              </a:solidFill>
              <a:latin typeface="Arial"/>
            </a:endParaRPr>
          </a:p>
        </p:txBody>
      </p:sp>
      <p:pic>
        <p:nvPicPr>
          <p:cNvPr id="3" name="Picture 2" descr="A close up of a sign&#10;&#10;Description generated with very high confidence">
            <a:extLst>
              <a:ext uri="{FF2B5EF4-FFF2-40B4-BE49-F238E27FC236}">
                <a16:creationId xmlns:a16="http://schemas.microsoft.com/office/drawing/2014/main" id="{A82ADB3C-2E1A-4879-A320-CFFE083FD8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5784" y="6195200"/>
            <a:ext cx="1324733" cy="463492"/>
          </a:xfrm>
          <a:prstGeom prst="rect">
            <a:avLst/>
          </a:prstGeom>
        </p:spPr>
      </p:pic>
    </p:spTree>
    <p:extLst>
      <p:ext uri="{BB962C8B-B14F-4D97-AF65-F5344CB8AC3E}">
        <p14:creationId xmlns:p14="http://schemas.microsoft.com/office/powerpoint/2010/main" val="163397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8ED-E8E6-4EBE-8C7C-8E6E2E5012C8}"/>
              </a:ext>
            </a:extLst>
          </p:cNvPr>
          <p:cNvSpPr>
            <a:spLocks noGrp="1"/>
          </p:cNvSpPr>
          <p:nvPr>
            <p:ph type="title"/>
          </p:nvPr>
        </p:nvSpPr>
        <p:spPr>
          <a:xfrm>
            <a:off x="887046" y="394253"/>
            <a:ext cx="5718104" cy="1508942"/>
          </a:xfrm>
        </p:spPr>
        <p:txBody>
          <a:bodyPr vert="horz" lIns="82296" tIns="41148" rIns="82296" bIns="41148" rtlCol="0" anchor="ctr">
            <a:normAutofit/>
          </a:bodyPr>
          <a:lstStyle/>
          <a:p>
            <a:r>
              <a:rPr lang="en-US" dirty="0">
                <a:latin typeface="+mn-lt"/>
              </a:rPr>
              <a:t>FACTS MATTER</a:t>
            </a:r>
          </a:p>
        </p:txBody>
      </p:sp>
      <p:sp>
        <p:nvSpPr>
          <p:cNvPr id="29" name="TextBox 28">
            <a:extLst>
              <a:ext uri="{FF2B5EF4-FFF2-40B4-BE49-F238E27FC236}">
                <a16:creationId xmlns:a16="http://schemas.microsoft.com/office/drawing/2014/main" id="{AAF00976-EA46-49A9-9C66-1BD543F090BE}"/>
              </a:ext>
            </a:extLst>
          </p:cNvPr>
          <p:cNvSpPr txBox="1"/>
          <p:nvPr/>
        </p:nvSpPr>
        <p:spPr>
          <a:xfrm>
            <a:off x="1004020" y="1582920"/>
            <a:ext cx="5099531" cy="4955041"/>
          </a:xfrm>
          <a:prstGeom prst="rect">
            <a:avLst/>
          </a:prstGeom>
        </p:spPr>
        <p:txBody>
          <a:bodyPr vert="horz" lIns="82296" tIns="41148" rIns="82296" bIns="41148" rtlCol="0">
            <a:normAutofit fontScale="70000" lnSpcReduction="20000"/>
          </a:bodyPr>
          <a:lstStyle/>
          <a:p>
            <a:pPr defTabSz="1097280">
              <a:lnSpc>
                <a:spcPct val="120000"/>
              </a:lnSpc>
              <a:spcAft>
                <a:spcPts val="540"/>
              </a:spcAft>
            </a:pPr>
            <a:r>
              <a:rPr lang="en-US" sz="2400" dirty="0">
                <a:solidFill>
                  <a:prstClr val="black"/>
                </a:solidFill>
                <a:latin typeface="Arial" panose="020B0604020202020204" pitchFamily="34" charset="0"/>
                <a:cs typeface="Arial" panose="020B0604020202020204" pitchFamily="34" charset="0"/>
              </a:rPr>
              <a:t>What is the Census?</a:t>
            </a:r>
          </a:p>
          <a:p>
            <a:pPr indent="-205740" defTabSz="1097280">
              <a:lnSpc>
                <a:spcPct val="120000"/>
              </a:lnSpc>
              <a:spcAft>
                <a:spcPts val="540"/>
              </a:spcAft>
              <a:buFont typeface="Arial" panose="020B0604020202020204" pitchFamily="34" charset="0"/>
              <a:buChar char="•"/>
            </a:pPr>
            <a:endParaRPr lang="en-US" sz="1920" dirty="0">
              <a:solidFill>
                <a:prstClr val="black"/>
              </a:solidFill>
              <a:latin typeface="Arial" panose="020B0604020202020204" pitchFamily="34" charset="0"/>
              <a:cs typeface="Arial" panose="020B0604020202020204" pitchFamily="34" charset="0"/>
            </a:endParaRPr>
          </a:p>
          <a:p>
            <a:pPr defTabSz="1097280">
              <a:lnSpc>
                <a:spcPct val="120000"/>
              </a:lnSpc>
              <a:spcAft>
                <a:spcPts val="540"/>
              </a:spcAft>
            </a:pPr>
            <a:r>
              <a:rPr lang="en-US" sz="1920" dirty="0">
                <a:solidFill>
                  <a:prstClr val="black"/>
                </a:solidFill>
                <a:latin typeface="Arial" panose="020B0604020202020204" pitchFamily="34" charset="0"/>
                <a:cs typeface="Arial" panose="020B0604020202020204" pitchFamily="34" charset="0"/>
              </a:rPr>
              <a:t>The US Constitution </a:t>
            </a:r>
            <a:r>
              <a:rPr lang="en-US" sz="1920" u="sng" dirty="0">
                <a:solidFill>
                  <a:prstClr val="black"/>
                </a:solidFill>
                <a:latin typeface="Arial" panose="020B0604020202020204" pitchFamily="34" charset="0"/>
                <a:cs typeface="Arial" panose="020B0604020202020204" pitchFamily="34" charset="0"/>
              </a:rPr>
              <a:t>requires</a:t>
            </a:r>
            <a:r>
              <a:rPr lang="en-US" sz="1920" dirty="0">
                <a:solidFill>
                  <a:prstClr val="black"/>
                </a:solidFill>
                <a:latin typeface="Arial" panose="020B0604020202020204" pitchFamily="34" charset="0"/>
                <a:cs typeface="Arial" panose="020B0604020202020204" pitchFamily="34" charset="0"/>
              </a:rPr>
              <a:t> a census every 10 years. The first census was in 1790. The census covers the entire Country and every person living here. The goal is  to count every person living in the US,  once, and only once,  and in the right place.</a:t>
            </a:r>
          </a:p>
          <a:p>
            <a:pPr defTabSz="1097280">
              <a:lnSpc>
                <a:spcPct val="120000"/>
              </a:lnSpc>
              <a:spcAft>
                <a:spcPts val="540"/>
              </a:spcAft>
            </a:pPr>
            <a:endParaRPr lang="en-US" sz="1920" dirty="0">
              <a:solidFill>
                <a:prstClr val="black"/>
              </a:solidFill>
              <a:latin typeface="Arial" panose="020B0604020202020204" pitchFamily="34" charset="0"/>
              <a:cs typeface="Arial" panose="020B0604020202020204" pitchFamily="34" charset="0"/>
            </a:endParaRPr>
          </a:p>
          <a:p>
            <a:pPr defTabSz="1097280">
              <a:lnSpc>
                <a:spcPct val="120000"/>
              </a:lnSpc>
              <a:spcAft>
                <a:spcPts val="540"/>
              </a:spcAft>
            </a:pPr>
            <a:r>
              <a:rPr lang="en-US" sz="1920" dirty="0">
                <a:solidFill>
                  <a:prstClr val="black"/>
                </a:solidFill>
                <a:latin typeface="Arial" panose="020B0604020202020204" pitchFamily="34" charset="0"/>
                <a:cs typeface="Arial" panose="020B0604020202020204" pitchFamily="34" charset="0"/>
              </a:rPr>
              <a:t>By law, the US Census Bureau must deliver a report of population counts to the President of the United States within 9 months of “Census Day” (April 1, 2020), so that apportionment can be taken.</a:t>
            </a:r>
          </a:p>
          <a:p>
            <a:pPr indent="-205740" defTabSz="1097280">
              <a:lnSpc>
                <a:spcPct val="120000"/>
              </a:lnSpc>
              <a:spcAft>
                <a:spcPts val="540"/>
              </a:spcAft>
              <a:buFont typeface="Arial" panose="020B0604020202020204" pitchFamily="34" charset="0"/>
              <a:buChar char="•"/>
            </a:pPr>
            <a:endParaRPr lang="en-US" sz="1920" dirty="0">
              <a:solidFill>
                <a:prstClr val="black"/>
              </a:solidFill>
              <a:latin typeface="Arial" panose="020B0604020202020204" pitchFamily="34" charset="0"/>
              <a:cs typeface="Arial" panose="020B0604020202020204" pitchFamily="34" charset="0"/>
            </a:endParaRPr>
          </a:p>
          <a:p>
            <a:pPr defTabSz="1097280">
              <a:lnSpc>
                <a:spcPct val="120000"/>
              </a:lnSpc>
              <a:spcAft>
                <a:spcPts val="540"/>
              </a:spcAft>
            </a:pPr>
            <a:r>
              <a:rPr lang="en-US" sz="1920" dirty="0">
                <a:solidFill>
                  <a:prstClr val="black"/>
                </a:solidFill>
                <a:latin typeface="Arial" panose="020B0604020202020204" pitchFamily="34" charset="0"/>
                <a:cs typeface="Arial" panose="020B0604020202020204" pitchFamily="34" charset="0"/>
              </a:rPr>
              <a:t>The three main ways census data is used at the Federal level: </a:t>
            </a:r>
          </a:p>
          <a:p>
            <a:pPr marL="411480" indent="-205740" defTabSz="1097280">
              <a:lnSpc>
                <a:spcPct val="120000"/>
              </a:lnSpc>
              <a:spcAft>
                <a:spcPts val="540"/>
              </a:spcAft>
              <a:buFont typeface="+mj-lt"/>
              <a:buAutoNum type="arabicPeriod"/>
            </a:pPr>
            <a:r>
              <a:rPr lang="en-US" sz="1920" dirty="0">
                <a:solidFill>
                  <a:prstClr val="black"/>
                </a:solidFill>
                <a:latin typeface="Arial" panose="020B0604020202020204" pitchFamily="34" charset="0"/>
                <a:cs typeface="Arial" panose="020B0604020202020204" pitchFamily="34" charset="0"/>
              </a:rPr>
              <a:t>To reapportion seats in the House of Representatives. </a:t>
            </a:r>
          </a:p>
          <a:p>
            <a:pPr marL="411480" indent="-205740" defTabSz="1097280">
              <a:lnSpc>
                <a:spcPct val="120000"/>
              </a:lnSpc>
              <a:spcAft>
                <a:spcPts val="540"/>
              </a:spcAft>
              <a:buFont typeface="+mj-lt"/>
              <a:buAutoNum type="arabicPeriod"/>
            </a:pPr>
            <a:r>
              <a:rPr lang="en-US" sz="1920" dirty="0">
                <a:solidFill>
                  <a:prstClr val="black"/>
                </a:solidFill>
                <a:latin typeface="Arial" panose="020B0604020202020204" pitchFamily="34" charset="0"/>
                <a:cs typeface="Arial" panose="020B0604020202020204" pitchFamily="34" charset="0"/>
              </a:rPr>
              <a:t>For State officials redraw congressional and legislative districts based on population shifts.</a:t>
            </a:r>
          </a:p>
          <a:p>
            <a:pPr marL="411480" indent="-205740" defTabSz="1097280">
              <a:lnSpc>
                <a:spcPct val="120000"/>
              </a:lnSpc>
              <a:spcAft>
                <a:spcPts val="540"/>
              </a:spcAft>
              <a:buFont typeface="+mj-lt"/>
              <a:buAutoNum type="arabicPeriod"/>
            </a:pPr>
            <a:r>
              <a:rPr lang="en-US" sz="1920" dirty="0">
                <a:solidFill>
                  <a:prstClr val="black"/>
                </a:solidFill>
                <a:latin typeface="Arial" panose="020B0604020202020204" pitchFamily="34" charset="0"/>
                <a:cs typeface="Arial" panose="020B0604020202020204" pitchFamily="34" charset="0"/>
              </a:rPr>
              <a:t>To determine how to allocate more than $675 billion in Federal dollars supporting state and local community programs across the Country. </a:t>
            </a:r>
          </a:p>
          <a:p>
            <a:pPr indent="-205740" defTabSz="1097280">
              <a:lnSpc>
                <a:spcPct val="90000"/>
              </a:lnSpc>
              <a:spcAft>
                <a:spcPts val="540"/>
              </a:spcAft>
              <a:buFont typeface="Arial" panose="020B0604020202020204" pitchFamily="34" charset="0"/>
              <a:buChar char="•"/>
            </a:pPr>
            <a:endParaRPr lang="en-US" sz="156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a:p>
            <a:pPr indent="-205740" defTabSz="1097280">
              <a:lnSpc>
                <a:spcPct val="90000"/>
              </a:lnSpc>
              <a:spcAft>
                <a:spcPts val="540"/>
              </a:spcAft>
              <a:buFont typeface="Arial" panose="020B0604020202020204" pitchFamily="34" charset="0"/>
              <a:buChar char="•"/>
            </a:pPr>
            <a:endParaRPr lang="en-US" sz="810" dirty="0">
              <a:solidFill>
                <a:prstClr val="black"/>
              </a:solidFill>
              <a:latin typeface="Arial"/>
            </a:endParaRPr>
          </a:p>
        </p:txBody>
      </p:sp>
      <p:pic>
        <p:nvPicPr>
          <p:cNvPr id="7" name="Picture 6" descr="A close up of a logo&#10;&#10;Description generated with high confidence">
            <a:extLst>
              <a:ext uri="{FF2B5EF4-FFF2-40B4-BE49-F238E27FC236}">
                <a16:creationId xmlns:a16="http://schemas.microsoft.com/office/drawing/2014/main" id="{8E6C3A2F-7B38-4714-A226-3717FEDF6DC7}"/>
              </a:ext>
            </a:extLst>
          </p:cNvPr>
          <p:cNvPicPr>
            <a:picLocks noChangeAspect="1"/>
          </p:cNvPicPr>
          <p:nvPr/>
        </p:nvPicPr>
        <p:blipFill rotWithShape="1">
          <a:blip r:embed="rId3">
            <a:extLst>
              <a:ext uri="{28A0092B-C50C-407E-A947-70E740481C1C}">
                <a14:useLocalDpi xmlns:a14="http://schemas.microsoft.com/office/drawing/2010/main" val="0"/>
              </a:ext>
            </a:extLst>
          </a:blip>
          <a:srcRect l="21714" r="16336"/>
          <a:stretch/>
        </p:blipFill>
        <p:spPr>
          <a:xfrm>
            <a:off x="6595083" y="1148725"/>
            <a:ext cx="4824440" cy="4380539"/>
          </a:xfrm>
          <a:prstGeom prst="rect">
            <a:avLst/>
          </a:prstGeom>
          <a:effectLst/>
        </p:spPr>
      </p:pic>
      <p:pic>
        <p:nvPicPr>
          <p:cNvPr id="3" name="Picture 2" descr="A close up of a sign&#10;&#10;Description generated with very high confidence">
            <a:extLst>
              <a:ext uri="{FF2B5EF4-FFF2-40B4-BE49-F238E27FC236}">
                <a16:creationId xmlns:a16="http://schemas.microsoft.com/office/drawing/2014/main" id="{5788A916-655D-4976-BDE3-1FB36D88C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4185" y="6276735"/>
            <a:ext cx="1324733" cy="463492"/>
          </a:xfrm>
          <a:prstGeom prst="rect">
            <a:avLst/>
          </a:prstGeom>
        </p:spPr>
      </p:pic>
    </p:spTree>
    <p:extLst>
      <p:ext uri="{BB962C8B-B14F-4D97-AF65-F5344CB8AC3E}">
        <p14:creationId xmlns:p14="http://schemas.microsoft.com/office/powerpoint/2010/main" val="340543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Grantees</a:t>
            </a:r>
          </a:p>
        </p:txBody>
      </p:sp>
      <p:sp>
        <p:nvSpPr>
          <p:cNvPr id="3" name="Content Placeholder 2"/>
          <p:cNvSpPr>
            <a:spLocks noGrp="1"/>
          </p:cNvSpPr>
          <p:nvPr>
            <p:ph idx="1"/>
          </p:nvPr>
        </p:nvSpPr>
        <p:spPr>
          <a:xfrm>
            <a:off x="1158240" y="1600200"/>
            <a:ext cx="4937760" cy="5029200"/>
          </a:xfrm>
        </p:spPr>
        <p:txBody>
          <a:bodyPr>
            <a:normAutofit/>
          </a:bodyPr>
          <a:lstStyle/>
          <a:p>
            <a:r>
              <a:rPr lang="en-US" sz="2280" dirty="0"/>
              <a:t>Anacostia Coordinating Council</a:t>
            </a:r>
          </a:p>
          <a:p>
            <a:r>
              <a:rPr lang="en-US" sz="2280" dirty="0"/>
              <a:t>Asian American LEAD</a:t>
            </a:r>
          </a:p>
          <a:p>
            <a:r>
              <a:rPr lang="en-US" sz="2280" dirty="0"/>
              <a:t>Asian Pacific American Film</a:t>
            </a:r>
          </a:p>
          <a:p>
            <a:r>
              <a:rPr lang="en-US" sz="2280" dirty="0"/>
              <a:t>CARECEN-Central American Resource Center</a:t>
            </a:r>
          </a:p>
          <a:p>
            <a:r>
              <a:rPr lang="en-US" sz="2280" dirty="0"/>
              <a:t>Casa Ruby</a:t>
            </a:r>
          </a:p>
          <a:p>
            <a:r>
              <a:rPr lang="en-US" sz="2280" dirty="0"/>
              <a:t>Congress Heights Community Training and Development Corporation</a:t>
            </a:r>
          </a:p>
          <a:p>
            <a:r>
              <a:rPr lang="en-US" sz="2280" dirty="0"/>
              <a:t>Ethiopian Community Center, Inc.</a:t>
            </a:r>
          </a:p>
          <a:p>
            <a:r>
              <a:rPr lang="en-US" sz="2280" dirty="0"/>
              <a:t>Greater Washington Urban League</a:t>
            </a:r>
          </a:p>
          <a:p>
            <a:endParaRPr lang="en-US" dirty="0"/>
          </a:p>
        </p:txBody>
      </p:sp>
      <p:sp>
        <p:nvSpPr>
          <p:cNvPr id="5" name="Content Placeholder 2"/>
          <p:cNvSpPr txBox="1">
            <a:spLocks/>
          </p:cNvSpPr>
          <p:nvPr/>
        </p:nvSpPr>
        <p:spPr>
          <a:xfrm>
            <a:off x="6187440" y="1508760"/>
            <a:ext cx="4937760" cy="4876800"/>
          </a:xfrm>
          <a:prstGeom prst="rect">
            <a:avLst/>
          </a:prstGeom>
        </p:spPr>
        <p:txBody>
          <a:bodyPr vert="horz" lIns="109728" tIns="54864" rIns="109728" bIns="54864"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19456" indent="-219456" defTabSz="1097280">
              <a:buClr>
                <a:srgbClr val="4472C4"/>
              </a:buClr>
            </a:pPr>
            <a:r>
              <a:rPr lang="en-US" sz="2160" dirty="0">
                <a:solidFill>
                  <a:prstClr val="black"/>
                </a:solidFill>
                <a:latin typeface="Arial"/>
              </a:rPr>
              <a:t>Housing Counseling Services </a:t>
            </a:r>
          </a:p>
          <a:p>
            <a:pPr marL="219456" indent="-219456" defTabSz="1097280">
              <a:buClr>
                <a:srgbClr val="4472C4"/>
              </a:buClr>
            </a:pPr>
            <a:r>
              <a:rPr lang="en-US" sz="2160" dirty="0">
                <a:solidFill>
                  <a:prstClr val="black"/>
                </a:solidFill>
                <a:latin typeface="Arial"/>
              </a:rPr>
              <a:t>Latino Economic Development Corporation of Washington DC</a:t>
            </a:r>
          </a:p>
          <a:p>
            <a:pPr marL="219456" indent="-219456" defTabSz="1097280">
              <a:buClr>
                <a:srgbClr val="4472C4"/>
              </a:buClr>
            </a:pPr>
            <a:r>
              <a:rPr lang="en-US" sz="2160" dirty="0">
                <a:solidFill>
                  <a:prstClr val="black"/>
                </a:solidFill>
                <a:latin typeface="Arial"/>
              </a:rPr>
              <a:t>Literacy Volunteers and Advocates</a:t>
            </a:r>
          </a:p>
          <a:p>
            <a:pPr marL="219456" indent="-219456" defTabSz="1097280">
              <a:buClr>
                <a:srgbClr val="4472C4"/>
              </a:buClr>
            </a:pPr>
            <a:r>
              <a:rPr lang="en-US" sz="2160" dirty="0">
                <a:solidFill>
                  <a:prstClr val="black"/>
                </a:solidFill>
                <a:latin typeface="Arial"/>
              </a:rPr>
              <a:t>Mary's Center for Maternal and Child Care, Inc.</a:t>
            </a:r>
          </a:p>
          <a:p>
            <a:pPr marL="219456" indent="-219456" defTabSz="1097280">
              <a:buClr>
                <a:srgbClr val="4472C4"/>
              </a:buClr>
            </a:pPr>
            <a:r>
              <a:rPr lang="en-US" sz="2160" dirty="0">
                <a:solidFill>
                  <a:prstClr val="black"/>
                </a:solidFill>
                <a:latin typeface="Arial"/>
              </a:rPr>
              <a:t>National Housing Trust</a:t>
            </a:r>
          </a:p>
          <a:p>
            <a:pPr marL="219456" indent="-219456" defTabSz="1097280">
              <a:buClr>
                <a:srgbClr val="4472C4"/>
              </a:buClr>
            </a:pPr>
            <a:r>
              <a:rPr lang="en-US" sz="2160" dirty="0">
                <a:solidFill>
                  <a:prstClr val="black"/>
                </a:solidFill>
                <a:latin typeface="Arial"/>
              </a:rPr>
              <a:t>Renaissance Center for Culture and Education</a:t>
            </a:r>
          </a:p>
          <a:p>
            <a:pPr marL="219456" indent="-219456" defTabSz="1097280">
              <a:buClr>
                <a:srgbClr val="4472C4"/>
              </a:buClr>
            </a:pPr>
            <a:r>
              <a:rPr lang="en-US" sz="2160" dirty="0">
                <a:solidFill>
                  <a:prstClr val="black"/>
                </a:solidFill>
                <a:latin typeface="Arial"/>
              </a:rPr>
              <a:t>Thrive DC </a:t>
            </a:r>
          </a:p>
          <a:p>
            <a:pPr marL="219456" indent="-219456" defTabSz="1097280">
              <a:buClr>
                <a:srgbClr val="4472C4"/>
              </a:buClr>
            </a:pPr>
            <a:r>
              <a:rPr lang="en-US" sz="2160" dirty="0">
                <a:solidFill>
                  <a:prstClr val="black"/>
                </a:solidFill>
                <a:latin typeface="Arial"/>
              </a:rPr>
              <a:t>United Planning Organization</a:t>
            </a:r>
          </a:p>
        </p:txBody>
      </p:sp>
      <p:pic>
        <p:nvPicPr>
          <p:cNvPr id="4" name="Picture 3" descr="A close up of a sign&#10;&#10;Description generated with very high confidence">
            <a:extLst>
              <a:ext uri="{FF2B5EF4-FFF2-40B4-BE49-F238E27FC236}">
                <a16:creationId xmlns:a16="http://schemas.microsoft.com/office/drawing/2014/main" id="{4E4F74FC-13BF-4716-B196-EE9108E05B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7003" y="6258616"/>
            <a:ext cx="1324733" cy="463492"/>
          </a:xfrm>
          <a:prstGeom prst="rect">
            <a:avLst/>
          </a:prstGeom>
        </p:spPr>
      </p:pic>
    </p:spTree>
    <p:extLst>
      <p:ext uri="{BB962C8B-B14F-4D97-AF65-F5344CB8AC3E}">
        <p14:creationId xmlns:p14="http://schemas.microsoft.com/office/powerpoint/2010/main" val="906415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218344-56B2-4D7E-A91A-A9A083F4AB5D}"/>
              </a:ext>
            </a:extLst>
          </p:cNvPr>
          <p:cNvSpPr>
            <a:spLocks noGrp="1"/>
          </p:cNvSpPr>
          <p:nvPr>
            <p:ph type="title"/>
          </p:nvPr>
        </p:nvSpPr>
        <p:spPr/>
        <p:txBody>
          <a:bodyPr/>
          <a:lstStyle/>
          <a:p>
            <a:r>
              <a:rPr lang="en-ZA" dirty="0"/>
              <a:t>Two Key Phases of Work</a:t>
            </a:r>
          </a:p>
        </p:txBody>
      </p:sp>
      <p:sp>
        <p:nvSpPr>
          <p:cNvPr id="45" name="Rectangle 44" title="Icon Background">
            <a:extLst>
              <a:ext uri="{FF2B5EF4-FFF2-40B4-BE49-F238E27FC236}">
                <a16:creationId xmlns:a16="http://schemas.microsoft.com/office/drawing/2014/main" id="{E80DC6FE-D11C-4C20-A51D-98443F5F4672}"/>
              </a:ext>
            </a:extLst>
          </p:cNvPr>
          <p:cNvSpPr/>
          <p:nvPr/>
        </p:nvSpPr>
        <p:spPr>
          <a:xfrm>
            <a:off x="998221" y="1770939"/>
            <a:ext cx="1002980" cy="1002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r>
              <a:rPr lang="en-ZA" sz="1620" b="1" dirty="0">
                <a:solidFill>
                  <a:srgbClr val="00B0F0"/>
                </a:solidFill>
                <a:latin typeface="Tahoma"/>
              </a:rPr>
              <a:t>2019</a:t>
            </a:r>
          </a:p>
        </p:txBody>
      </p:sp>
      <p:sp>
        <p:nvSpPr>
          <p:cNvPr id="8" name="Text Placeholder 7">
            <a:extLst>
              <a:ext uri="{FF2B5EF4-FFF2-40B4-BE49-F238E27FC236}">
                <a16:creationId xmlns:a16="http://schemas.microsoft.com/office/drawing/2014/main" id="{4B353756-1A24-435F-9F00-9485171661F1}"/>
              </a:ext>
            </a:extLst>
          </p:cNvPr>
          <p:cNvSpPr>
            <a:spLocks noGrp="1"/>
          </p:cNvSpPr>
          <p:nvPr>
            <p:ph type="body" sz="quarter" idx="27"/>
          </p:nvPr>
        </p:nvSpPr>
        <p:spPr/>
        <p:txBody>
          <a:bodyPr/>
          <a:lstStyle/>
          <a:p>
            <a:r>
              <a:rPr lang="en-ZA" sz="3600" dirty="0"/>
              <a:t>Education</a:t>
            </a:r>
          </a:p>
        </p:txBody>
      </p:sp>
      <p:sp>
        <p:nvSpPr>
          <p:cNvPr id="7" name="Content Placeholder 6">
            <a:extLst>
              <a:ext uri="{FF2B5EF4-FFF2-40B4-BE49-F238E27FC236}">
                <a16:creationId xmlns:a16="http://schemas.microsoft.com/office/drawing/2014/main" id="{EE3A3FBF-F2B1-44B8-A094-309A3BFDBA25}"/>
              </a:ext>
            </a:extLst>
          </p:cNvPr>
          <p:cNvSpPr>
            <a:spLocks noGrp="1"/>
          </p:cNvSpPr>
          <p:nvPr>
            <p:ph idx="29"/>
          </p:nvPr>
        </p:nvSpPr>
        <p:spPr>
          <a:xfrm>
            <a:off x="2220511" y="2582466"/>
            <a:ext cx="3875310" cy="3623470"/>
          </a:xfrm>
        </p:spPr>
        <p:txBody>
          <a:bodyPr>
            <a:normAutofit fontScale="85000" lnSpcReduction="10000"/>
          </a:bodyPr>
          <a:lstStyle/>
          <a:p>
            <a:r>
              <a:rPr lang="en-ZA" sz="1800" dirty="0"/>
              <a:t>Make sure every resident is aware of the new online format coming in 2020.</a:t>
            </a:r>
          </a:p>
          <a:p>
            <a:r>
              <a:rPr lang="en-ZA" sz="1800" dirty="0"/>
              <a:t>Activate the Complete Count Committee</a:t>
            </a:r>
          </a:p>
          <a:p>
            <a:r>
              <a:rPr lang="en-ZA" sz="1800" dirty="0"/>
              <a:t>Identify community partners, launch grant program</a:t>
            </a:r>
          </a:p>
          <a:p>
            <a:r>
              <a:rPr lang="en-ZA" sz="1800" dirty="0"/>
              <a:t>Develop community partner/District Agency work plans</a:t>
            </a:r>
          </a:p>
          <a:p>
            <a:r>
              <a:rPr lang="en-ZA" sz="1800" dirty="0"/>
              <a:t>Host or attend special events, community meetings to talk about the importance of Census</a:t>
            </a:r>
          </a:p>
          <a:p>
            <a:r>
              <a:rPr lang="en-ZA" sz="1800" dirty="0"/>
              <a:t>Hold multiple “Census Solutions” training sessions for partners, agencies, and interested residents.</a:t>
            </a:r>
          </a:p>
          <a:p>
            <a:r>
              <a:rPr lang="en-ZA" sz="1800" dirty="0"/>
              <a:t>Develop messaging, branding, and media plan</a:t>
            </a:r>
          </a:p>
          <a:p>
            <a:endParaRPr lang="en-ZA" sz="1440" dirty="0"/>
          </a:p>
          <a:p>
            <a:endParaRPr lang="en-ZA" dirty="0"/>
          </a:p>
        </p:txBody>
      </p:sp>
      <p:sp>
        <p:nvSpPr>
          <p:cNvPr id="44" name="Rectangle 43" title="Icon Background">
            <a:extLst>
              <a:ext uri="{FF2B5EF4-FFF2-40B4-BE49-F238E27FC236}">
                <a16:creationId xmlns:a16="http://schemas.microsoft.com/office/drawing/2014/main" id="{1203D2ED-1358-4F55-BCB3-94A5C18E1B4C}"/>
              </a:ext>
            </a:extLst>
          </p:cNvPr>
          <p:cNvSpPr/>
          <p:nvPr/>
        </p:nvSpPr>
        <p:spPr>
          <a:xfrm>
            <a:off x="6279601" y="1770939"/>
            <a:ext cx="1002980" cy="1002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r>
              <a:rPr lang="en-ZA" sz="1620" b="1" dirty="0">
                <a:solidFill>
                  <a:srgbClr val="00B0F0"/>
                </a:solidFill>
                <a:latin typeface="Tahoma"/>
              </a:rPr>
              <a:t>2020</a:t>
            </a:r>
          </a:p>
        </p:txBody>
      </p:sp>
      <p:sp>
        <p:nvSpPr>
          <p:cNvPr id="9" name="Text Placeholder 8">
            <a:extLst>
              <a:ext uri="{FF2B5EF4-FFF2-40B4-BE49-F238E27FC236}">
                <a16:creationId xmlns:a16="http://schemas.microsoft.com/office/drawing/2014/main" id="{3C10DA3A-40F2-4987-B2EE-1598E181FA91}"/>
              </a:ext>
            </a:extLst>
          </p:cNvPr>
          <p:cNvSpPr>
            <a:spLocks noGrp="1"/>
          </p:cNvSpPr>
          <p:nvPr>
            <p:ph type="body" sz="quarter" idx="30"/>
          </p:nvPr>
        </p:nvSpPr>
        <p:spPr/>
        <p:txBody>
          <a:bodyPr/>
          <a:lstStyle/>
          <a:p>
            <a:r>
              <a:rPr lang="en-ZA" sz="3600" dirty="0">
                <a:solidFill>
                  <a:schemeClr val="accent1"/>
                </a:solidFill>
              </a:rPr>
              <a:t>Motivation</a:t>
            </a:r>
          </a:p>
        </p:txBody>
      </p:sp>
      <p:sp>
        <p:nvSpPr>
          <p:cNvPr id="6" name="Content Placeholder 5">
            <a:extLst>
              <a:ext uri="{FF2B5EF4-FFF2-40B4-BE49-F238E27FC236}">
                <a16:creationId xmlns:a16="http://schemas.microsoft.com/office/drawing/2014/main" id="{C9E08F51-511B-4C45-AFB2-8A9402CA1078}"/>
              </a:ext>
            </a:extLst>
          </p:cNvPr>
          <p:cNvSpPr>
            <a:spLocks noGrp="1"/>
          </p:cNvSpPr>
          <p:nvPr>
            <p:ph idx="2"/>
          </p:nvPr>
        </p:nvSpPr>
        <p:spPr/>
        <p:txBody>
          <a:bodyPr>
            <a:normAutofit lnSpcReduction="10000"/>
          </a:bodyPr>
          <a:lstStyle/>
          <a:p>
            <a:r>
              <a:rPr lang="en-ZA" sz="1440" dirty="0"/>
              <a:t>Update all media materials to activate participation</a:t>
            </a:r>
          </a:p>
          <a:p>
            <a:r>
              <a:rPr lang="en-ZA" sz="1440" dirty="0"/>
              <a:t>Create informational “how to” videos</a:t>
            </a:r>
          </a:p>
          <a:p>
            <a:r>
              <a:rPr lang="en-ZA" sz="1440" dirty="0"/>
              <a:t>Utilize data tools to ensure on the ground resources are deployed in hard to count tracts</a:t>
            </a:r>
          </a:p>
          <a:p>
            <a:r>
              <a:rPr lang="en-ZA" sz="1440" dirty="0"/>
              <a:t>Inventory of public computers, or willing partners such as churches or schools</a:t>
            </a:r>
          </a:p>
          <a:p>
            <a:r>
              <a:rPr lang="en-ZA" sz="1440" dirty="0"/>
              <a:t>Set up and staff resource </a:t>
            </a:r>
            <a:r>
              <a:rPr lang="en-ZA" sz="1440" dirty="0" err="1"/>
              <a:t>centers</a:t>
            </a:r>
            <a:r>
              <a:rPr lang="en-ZA" sz="1440" dirty="0"/>
              <a:t> around the City</a:t>
            </a:r>
          </a:p>
          <a:p>
            <a:r>
              <a:rPr lang="en-ZA" sz="1440" dirty="0"/>
              <a:t>Continue online, print and face to face engagement through at least May 2020</a:t>
            </a:r>
            <a:r>
              <a:rPr lang="en-ZA" sz="1080" dirty="0"/>
              <a:t>. </a:t>
            </a:r>
          </a:p>
          <a:p>
            <a:endParaRPr lang="en-ZA" dirty="0"/>
          </a:p>
        </p:txBody>
      </p:sp>
      <p:pic>
        <p:nvPicPr>
          <p:cNvPr id="2" name="Picture 1" descr="A close up of a sign&#10;&#10;Description generated with very high confidence">
            <a:extLst>
              <a:ext uri="{FF2B5EF4-FFF2-40B4-BE49-F238E27FC236}">
                <a16:creationId xmlns:a16="http://schemas.microsoft.com/office/drawing/2014/main" id="{FD58F47E-C92C-4D7F-8688-126111A94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637" y="6267675"/>
            <a:ext cx="1324733" cy="463492"/>
          </a:xfrm>
          <a:prstGeom prst="rect">
            <a:avLst/>
          </a:prstGeom>
        </p:spPr>
      </p:pic>
    </p:spTree>
    <p:extLst>
      <p:ext uri="{BB962C8B-B14F-4D97-AF65-F5344CB8AC3E}">
        <p14:creationId xmlns:p14="http://schemas.microsoft.com/office/powerpoint/2010/main" val="306894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4002-1D75-43BC-B0AB-617C1DBAE198}"/>
              </a:ext>
            </a:extLst>
          </p:cNvPr>
          <p:cNvSpPr>
            <a:spLocks noGrp="1"/>
          </p:cNvSpPr>
          <p:nvPr>
            <p:ph type="title"/>
          </p:nvPr>
        </p:nvSpPr>
        <p:spPr>
          <a:xfrm>
            <a:off x="1494713" y="360513"/>
            <a:ext cx="9464040" cy="1193006"/>
          </a:xfrm>
        </p:spPr>
        <p:txBody>
          <a:bodyPr/>
          <a:lstStyle/>
          <a:p>
            <a:r>
              <a:rPr lang="en-US" dirty="0">
                <a:latin typeface="+mn-lt"/>
              </a:rPr>
              <a:t>Creating an Engagement Plan</a:t>
            </a:r>
          </a:p>
        </p:txBody>
      </p:sp>
      <p:graphicFrame>
        <p:nvGraphicFramePr>
          <p:cNvPr id="9" name="Diagram 8">
            <a:extLst>
              <a:ext uri="{FF2B5EF4-FFF2-40B4-BE49-F238E27FC236}">
                <a16:creationId xmlns:a16="http://schemas.microsoft.com/office/drawing/2014/main" id="{6C5F94CF-2151-4408-A6D7-B289DCDEEF8D}"/>
              </a:ext>
            </a:extLst>
          </p:cNvPr>
          <p:cNvGraphicFramePr/>
          <p:nvPr>
            <p:extLst/>
          </p:nvPr>
        </p:nvGraphicFramePr>
        <p:xfrm>
          <a:off x="2019502" y="1360464"/>
          <a:ext cx="5025185" cy="275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5EA7FE89-2460-43F0-92C5-5954FBEE239C}"/>
              </a:ext>
            </a:extLst>
          </p:cNvPr>
          <p:cNvGrpSpPr/>
          <p:nvPr/>
        </p:nvGrpSpPr>
        <p:grpSpPr>
          <a:xfrm>
            <a:off x="2019505" y="3981884"/>
            <a:ext cx="732444" cy="1046346"/>
            <a:chOff x="0" y="1921489"/>
            <a:chExt cx="813826" cy="1162607"/>
          </a:xfrm>
        </p:grpSpPr>
        <p:sp>
          <p:nvSpPr>
            <p:cNvPr id="20" name="Arrow: Chevron 19">
              <a:extLst>
                <a:ext uri="{FF2B5EF4-FFF2-40B4-BE49-F238E27FC236}">
                  <a16:creationId xmlns:a16="http://schemas.microsoft.com/office/drawing/2014/main" id="{5D2AF53F-BA77-4E00-A8C9-C031F56C5BCF}"/>
                </a:ext>
              </a:extLst>
            </p:cNvPr>
            <p:cNvSpPr/>
            <p:nvPr/>
          </p:nvSpPr>
          <p:spPr>
            <a:xfrm rot="5400000">
              <a:off x="-174391" y="2095880"/>
              <a:ext cx="1162607" cy="813825"/>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Arrow: Chevron 4">
              <a:extLst>
                <a:ext uri="{FF2B5EF4-FFF2-40B4-BE49-F238E27FC236}">
                  <a16:creationId xmlns:a16="http://schemas.microsoft.com/office/drawing/2014/main" id="{EF4C49B2-5388-494D-A17B-5FF2EDBE7904}"/>
                </a:ext>
              </a:extLst>
            </p:cNvPr>
            <p:cNvSpPr txBox="1"/>
            <p:nvPr/>
          </p:nvSpPr>
          <p:spPr>
            <a:xfrm>
              <a:off x="1" y="2328402"/>
              <a:ext cx="813825" cy="348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 tIns="6858" rIns="6858" bIns="6858" numCol="1" spcCol="1270" anchor="ctr" anchorCtr="0">
              <a:noAutofit/>
            </a:bodyPr>
            <a:lstStyle/>
            <a:p>
              <a:pPr algn="ctr" defTabSz="480060">
                <a:lnSpc>
                  <a:spcPct val="90000"/>
                </a:lnSpc>
                <a:spcBef>
                  <a:spcPct val="0"/>
                </a:spcBef>
                <a:spcAft>
                  <a:spcPct val="35000"/>
                </a:spcAft>
              </a:pPr>
              <a:r>
                <a:rPr lang="en-US" sz="1080" dirty="0">
                  <a:solidFill>
                    <a:prstClr val="white"/>
                  </a:solidFill>
                  <a:latin typeface="Arial"/>
                </a:rPr>
                <a:t>Tactics</a:t>
              </a:r>
            </a:p>
          </p:txBody>
        </p:sp>
      </p:grpSp>
      <p:grpSp>
        <p:nvGrpSpPr>
          <p:cNvPr id="22" name="Group 21">
            <a:extLst>
              <a:ext uri="{FF2B5EF4-FFF2-40B4-BE49-F238E27FC236}">
                <a16:creationId xmlns:a16="http://schemas.microsoft.com/office/drawing/2014/main" id="{026A0EC9-F842-4472-96F5-8CF630613FEB}"/>
              </a:ext>
            </a:extLst>
          </p:cNvPr>
          <p:cNvGrpSpPr/>
          <p:nvPr/>
        </p:nvGrpSpPr>
        <p:grpSpPr>
          <a:xfrm>
            <a:off x="2019504" y="4864970"/>
            <a:ext cx="732445" cy="1046346"/>
            <a:chOff x="-3" y="1921489"/>
            <a:chExt cx="813828" cy="1162607"/>
          </a:xfrm>
        </p:grpSpPr>
        <p:sp>
          <p:nvSpPr>
            <p:cNvPr id="23" name="Arrow: Chevron 22">
              <a:extLst>
                <a:ext uri="{FF2B5EF4-FFF2-40B4-BE49-F238E27FC236}">
                  <a16:creationId xmlns:a16="http://schemas.microsoft.com/office/drawing/2014/main" id="{20C06817-84CC-4583-9374-B5F9B13AAD7B}"/>
                </a:ext>
              </a:extLst>
            </p:cNvPr>
            <p:cNvSpPr/>
            <p:nvPr/>
          </p:nvSpPr>
          <p:spPr>
            <a:xfrm rot="5400000">
              <a:off x="-174391" y="2095880"/>
              <a:ext cx="1162607" cy="813825"/>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Arrow: Chevron 4">
              <a:extLst>
                <a:ext uri="{FF2B5EF4-FFF2-40B4-BE49-F238E27FC236}">
                  <a16:creationId xmlns:a16="http://schemas.microsoft.com/office/drawing/2014/main" id="{0E8E2082-E68A-4BF8-B105-A9DD56B8FDCF}"/>
                </a:ext>
              </a:extLst>
            </p:cNvPr>
            <p:cNvSpPr txBox="1"/>
            <p:nvPr/>
          </p:nvSpPr>
          <p:spPr>
            <a:xfrm>
              <a:off x="-3" y="2341761"/>
              <a:ext cx="813825" cy="348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 tIns="6858" rIns="6858" bIns="6858" numCol="1" spcCol="1270" anchor="ctr" anchorCtr="0">
              <a:noAutofit/>
            </a:bodyPr>
            <a:lstStyle/>
            <a:p>
              <a:pPr algn="ctr" defTabSz="480060">
                <a:lnSpc>
                  <a:spcPct val="90000"/>
                </a:lnSpc>
                <a:spcBef>
                  <a:spcPct val="0"/>
                </a:spcBef>
                <a:spcAft>
                  <a:spcPct val="35000"/>
                </a:spcAft>
              </a:pPr>
              <a:r>
                <a:rPr lang="en-US" sz="1080" dirty="0">
                  <a:solidFill>
                    <a:prstClr val="white"/>
                  </a:solidFill>
                  <a:latin typeface="Arial"/>
                </a:rPr>
                <a:t>Execute Steps</a:t>
              </a:r>
            </a:p>
          </p:txBody>
        </p:sp>
      </p:grpSp>
      <p:grpSp>
        <p:nvGrpSpPr>
          <p:cNvPr id="27" name="Group 26">
            <a:extLst>
              <a:ext uri="{FF2B5EF4-FFF2-40B4-BE49-F238E27FC236}">
                <a16:creationId xmlns:a16="http://schemas.microsoft.com/office/drawing/2014/main" id="{5EF8D15F-C4F8-442B-8860-69E3C3F5E834}"/>
              </a:ext>
            </a:extLst>
          </p:cNvPr>
          <p:cNvGrpSpPr/>
          <p:nvPr/>
        </p:nvGrpSpPr>
        <p:grpSpPr>
          <a:xfrm>
            <a:off x="2750338" y="3917476"/>
            <a:ext cx="4293812" cy="738520"/>
            <a:chOff x="812634" y="1840023"/>
            <a:chExt cx="4770903" cy="820577"/>
          </a:xfrm>
        </p:grpSpPr>
        <p:sp>
          <p:nvSpPr>
            <p:cNvPr id="28" name="Rectangle: Top Corners Rounded 27">
              <a:extLst>
                <a:ext uri="{FF2B5EF4-FFF2-40B4-BE49-F238E27FC236}">
                  <a16:creationId xmlns:a16="http://schemas.microsoft.com/office/drawing/2014/main" id="{A27262DE-6140-4605-B13A-608A3E3808B3}"/>
                </a:ext>
              </a:extLst>
            </p:cNvPr>
            <p:cNvSpPr/>
            <p:nvPr/>
          </p:nvSpPr>
          <p:spPr>
            <a:xfrm rot="5400000">
              <a:off x="2820805" y="-102132"/>
              <a:ext cx="754957" cy="477050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Top Corners Rounded 4">
              <a:extLst>
                <a:ext uri="{FF2B5EF4-FFF2-40B4-BE49-F238E27FC236}">
                  <a16:creationId xmlns:a16="http://schemas.microsoft.com/office/drawing/2014/main" id="{E51AE801-A123-48B2-942C-23C67A86B662}"/>
                </a:ext>
              </a:extLst>
            </p:cNvPr>
            <p:cNvSpPr txBox="1"/>
            <p:nvPr/>
          </p:nvSpPr>
          <p:spPr>
            <a:xfrm>
              <a:off x="812634" y="1840023"/>
              <a:ext cx="4733653" cy="6812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611" tIns="8002" rIns="8002" bIns="8002" numCol="1" spcCol="1270" anchor="ctr" anchorCtr="0">
              <a:noAutofit/>
            </a:bodyPr>
            <a:lstStyle/>
            <a:p>
              <a:pPr marL="102870" lvl="1" indent="-102870" defTabSz="560070">
                <a:lnSpc>
                  <a:spcPct val="90000"/>
                </a:lnSpc>
                <a:spcBef>
                  <a:spcPct val="0"/>
                </a:spcBef>
                <a:spcAft>
                  <a:spcPct val="15000"/>
                </a:spcAft>
                <a:buFontTx/>
                <a:buChar char="•"/>
              </a:pPr>
              <a:endParaRPr lang="en-US" sz="1260" dirty="0">
                <a:solidFill>
                  <a:prstClr val="black">
                    <a:hueOff val="0"/>
                    <a:satOff val="0"/>
                    <a:lumOff val="0"/>
                    <a:alphaOff val="0"/>
                  </a:prstClr>
                </a:solidFill>
                <a:latin typeface="Arial"/>
              </a:endParaRPr>
            </a:p>
            <a:p>
              <a:pPr marL="102870" lvl="1" indent="-102870" defTabSz="560070">
                <a:lnSpc>
                  <a:spcPct val="90000"/>
                </a:lnSpc>
                <a:spcBef>
                  <a:spcPct val="0"/>
                </a:spcBef>
                <a:spcAft>
                  <a:spcPct val="15000"/>
                </a:spcAft>
                <a:buFontTx/>
                <a:buChar char="•"/>
              </a:pPr>
              <a:r>
                <a:rPr lang="en-US" sz="1320" dirty="0">
                  <a:solidFill>
                    <a:prstClr val="black">
                      <a:hueOff val="0"/>
                      <a:satOff val="0"/>
                      <a:lumOff val="0"/>
                      <a:alphaOff val="0"/>
                    </a:prstClr>
                  </a:solidFill>
                  <a:latin typeface="Arial"/>
                </a:rPr>
                <a:t>Multimedia-online, print, other</a:t>
              </a:r>
            </a:p>
            <a:p>
              <a:pPr marL="102870" lvl="1" indent="-102870" defTabSz="560070">
                <a:lnSpc>
                  <a:spcPct val="90000"/>
                </a:lnSpc>
                <a:spcBef>
                  <a:spcPct val="0"/>
                </a:spcBef>
                <a:spcAft>
                  <a:spcPct val="15000"/>
                </a:spcAft>
                <a:buFontTx/>
                <a:buChar char="•"/>
              </a:pPr>
              <a:r>
                <a:rPr lang="en-US" sz="1320" dirty="0">
                  <a:solidFill>
                    <a:prstClr val="black">
                      <a:hueOff val="0"/>
                      <a:satOff val="0"/>
                      <a:lumOff val="0"/>
                      <a:alphaOff val="0"/>
                    </a:prstClr>
                  </a:solidFill>
                  <a:latin typeface="Arial"/>
                </a:rPr>
                <a:t>Community Events</a:t>
              </a:r>
            </a:p>
            <a:p>
              <a:pPr marL="102870" lvl="1" indent="-102870" defTabSz="560070">
                <a:lnSpc>
                  <a:spcPct val="90000"/>
                </a:lnSpc>
                <a:spcBef>
                  <a:spcPct val="0"/>
                </a:spcBef>
                <a:spcAft>
                  <a:spcPct val="15000"/>
                </a:spcAft>
                <a:buFontTx/>
                <a:buChar char="•"/>
              </a:pPr>
              <a:r>
                <a:rPr lang="en-US" sz="1320" dirty="0">
                  <a:solidFill>
                    <a:prstClr val="black">
                      <a:hueOff val="0"/>
                      <a:satOff val="0"/>
                      <a:lumOff val="0"/>
                      <a:alphaOff val="0"/>
                    </a:prstClr>
                  </a:solidFill>
                  <a:latin typeface="Arial"/>
                </a:rPr>
                <a:t>Special Events</a:t>
              </a:r>
            </a:p>
          </p:txBody>
        </p:sp>
      </p:grpSp>
      <p:grpSp>
        <p:nvGrpSpPr>
          <p:cNvPr id="31" name="Group 30">
            <a:extLst>
              <a:ext uri="{FF2B5EF4-FFF2-40B4-BE49-F238E27FC236}">
                <a16:creationId xmlns:a16="http://schemas.microsoft.com/office/drawing/2014/main" id="{E893E30D-1056-4147-B149-A424ABD0BD9D}"/>
              </a:ext>
            </a:extLst>
          </p:cNvPr>
          <p:cNvGrpSpPr/>
          <p:nvPr/>
        </p:nvGrpSpPr>
        <p:grpSpPr>
          <a:xfrm>
            <a:off x="2751590" y="4816634"/>
            <a:ext cx="4293456" cy="748373"/>
            <a:chOff x="813030" y="1868650"/>
            <a:chExt cx="4770507" cy="831525"/>
          </a:xfrm>
        </p:grpSpPr>
        <p:sp>
          <p:nvSpPr>
            <p:cNvPr id="32" name="Rectangle: Top Corners Rounded 31">
              <a:extLst>
                <a:ext uri="{FF2B5EF4-FFF2-40B4-BE49-F238E27FC236}">
                  <a16:creationId xmlns:a16="http://schemas.microsoft.com/office/drawing/2014/main" id="{7E5C2529-6A77-40D7-A0C2-F314C7FFE621}"/>
                </a:ext>
              </a:extLst>
            </p:cNvPr>
            <p:cNvSpPr/>
            <p:nvPr/>
          </p:nvSpPr>
          <p:spPr>
            <a:xfrm rot="5400000">
              <a:off x="2820805" y="-62557"/>
              <a:ext cx="754957" cy="4770507"/>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ectangle: Top Corners Rounded 4">
              <a:extLst>
                <a:ext uri="{FF2B5EF4-FFF2-40B4-BE49-F238E27FC236}">
                  <a16:creationId xmlns:a16="http://schemas.microsoft.com/office/drawing/2014/main" id="{90C76FA5-3B29-476E-B84C-FD15292D1EE9}"/>
                </a:ext>
              </a:extLst>
            </p:cNvPr>
            <p:cNvSpPr txBox="1"/>
            <p:nvPr/>
          </p:nvSpPr>
          <p:spPr>
            <a:xfrm>
              <a:off x="831652" y="1868650"/>
              <a:ext cx="4733653" cy="6812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611" tIns="8002" rIns="8002" bIns="8002" numCol="1" spcCol="1270" anchor="ctr" anchorCtr="0">
              <a:noAutofit/>
            </a:bodyPr>
            <a:lstStyle/>
            <a:p>
              <a:pPr marL="102870" lvl="1" indent="-102870" defTabSz="560070">
                <a:lnSpc>
                  <a:spcPct val="90000"/>
                </a:lnSpc>
                <a:spcBef>
                  <a:spcPct val="0"/>
                </a:spcBef>
                <a:spcAft>
                  <a:spcPct val="15000"/>
                </a:spcAft>
                <a:buFontTx/>
                <a:buChar char="•"/>
              </a:pPr>
              <a:endParaRPr lang="en-US" sz="1260" dirty="0">
                <a:solidFill>
                  <a:prstClr val="black">
                    <a:hueOff val="0"/>
                    <a:satOff val="0"/>
                    <a:lumOff val="0"/>
                    <a:alphaOff val="0"/>
                  </a:prstClr>
                </a:solidFill>
                <a:latin typeface="Arial"/>
              </a:endParaRPr>
            </a:p>
            <a:p>
              <a:pPr marL="102870" lvl="1" indent="-102870" defTabSz="560070">
                <a:lnSpc>
                  <a:spcPct val="90000"/>
                </a:lnSpc>
                <a:spcBef>
                  <a:spcPct val="0"/>
                </a:spcBef>
                <a:spcAft>
                  <a:spcPct val="15000"/>
                </a:spcAft>
                <a:buFontTx/>
                <a:buChar char="•"/>
              </a:pPr>
              <a:r>
                <a:rPr lang="en-US" sz="1320" dirty="0">
                  <a:solidFill>
                    <a:prstClr val="black">
                      <a:hueOff val="0"/>
                      <a:satOff val="0"/>
                      <a:lumOff val="0"/>
                      <a:alphaOff val="0"/>
                    </a:prstClr>
                  </a:solidFill>
                  <a:latin typeface="Arial"/>
                </a:rPr>
                <a:t>Coordinate with DC team/media consultant</a:t>
              </a:r>
            </a:p>
            <a:p>
              <a:pPr marL="102870" lvl="1" indent="-102870" defTabSz="560070">
                <a:lnSpc>
                  <a:spcPct val="90000"/>
                </a:lnSpc>
                <a:spcBef>
                  <a:spcPct val="0"/>
                </a:spcBef>
                <a:spcAft>
                  <a:spcPct val="15000"/>
                </a:spcAft>
                <a:buFontTx/>
                <a:buChar char="•"/>
              </a:pPr>
              <a:r>
                <a:rPr lang="en-US" sz="1320" dirty="0">
                  <a:solidFill>
                    <a:prstClr val="black">
                      <a:hueOff val="0"/>
                      <a:satOff val="0"/>
                      <a:lumOff val="0"/>
                      <a:alphaOff val="0"/>
                    </a:prstClr>
                  </a:solidFill>
                  <a:latin typeface="Arial"/>
                </a:rPr>
                <a:t>Calendar of events and milestones for actions</a:t>
              </a:r>
            </a:p>
            <a:p>
              <a:pPr marL="102870" lvl="1" indent="-102870" defTabSz="560070">
                <a:lnSpc>
                  <a:spcPct val="90000"/>
                </a:lnSpc>
                <a:spcBef>
                  <a:spcPct val="0"/>
                </a:spcBef>
                <a:spcAft>
                  <a:spcPct val="15000"/>
                </a:spcAft>
                <a:buFontTx/>
                <a:buChar char="•"/>
              </a:pPr>
              <a:r>
                <a:rPr lang="en-US" sz="1320" dirty="0">
                  <a:solidFill>
                    <a:prstClr val="black">
                      <a:hueOff val="0"/>
                      <a:satOff val="0"/>
                      <a:lumOff val="0"/>
                      <a:alphaOff val="0"/>
                    </a:prstClr>
                  </a:solidFill>
                  <a:latin typeface="Arial"/>
                </a:rPr>
                <a:t>Deployment of volunteers/resources</a:t>
              </a:r>
            </a:p>
          </p:txBody>
        </p:sp>
      </p:grpSp>
      <p:pic>
        <p:nvPicPr>
          <p:cNvPr id="35" name="Picture 34" descr="A picture containing person, floor, indoor, clothing&#10;&#10;Description generated with very high confidence">
            <a:extLst>
              <a:ext uri="{FF2B5EF4-FFF2-40B4-BE49-F238E27FC236}">
                <a16:creationId xmlns:a16="http://schemas.microsoft.com/office/drawing/2014/main" id="{8057E18D-64E4-488D-AE84-28124070E7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584" t="2814" r="8882" b="33185"/>
          <a:stretch/>
        </p:blipFill>
        <p:spPr>
          <a:xfrm>
            <a:off x="7741455" y="1899300"/>
            <a:ext cx="3109279" cy="2917334"/>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90D57E87-7432-45E6-8CE1-98C8BF5AAB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7942" y="6249556"/>
            <a:ext cx="1324733" cy="463492"/>
          </a:xfrm>
          <a:prstGeom prst="rect">
            <a:avLst/>
          </a:prstGeom>
        </p:spPr>
      </p:pic>
    </p:spTree>
    <p:extLst>
      <p:ext uri="{BB962C8B-B14F-4D97-AF65-F5344CB8AC3E}">
        <p14:creationId xmlns:p14="http://schemas.microsoft.com/office/powerpoint/2010/main" val="373675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CE94-7289-4A1D-A865-F8F63298A385}"/>
              </a:ext>
            </a:extLst>
          </p:cNvPr>
          <p:cNvSpPr>
            <a:spLocks noGrp="1"/>
          </p:cNvSpPr>
          <p:nvPr>
            <p:ph type="title"/>
          </p:nvPr>
        </p:nvSpPr>
        <p:spPr>
          <a:xfrm>
            <a:off x="1341121" y="346660"/>
            <a:ext cx="6726755" cy="1193006"/>
          </a:xfrm>
        </p:spPr>
        <p:txBody>
          <a:bodyPr vert="horz" lIns="82296" tIns="41148" rIns="82296" bIns="41148" rtlCol="0" anchor="ctr">
            <a:normAutofit/>
          </a:bodyPr>
          <a:lstStyle/>
          <a:p>
            <a:r>
              <a:rPr lang="en-US" dirty="0"/>
              <a:t>FIVE FAST ACTIONS</a:t>
            </a:r>
          </a:p>
        </p:txBody>
      </p:sp>
      <p:sp>
        <p:nvSpPr>
          <p:cNvPr id="73" name="TextBox 2">
            <a:extLst>
              <a:ext uri="{FF2B5EF4-FFF2-40B4-BE49-F238E27FC236}">
                <a16:creationId xmlns:a16="http://schemas.microsoft.com/office/drawing/2014/main" id="{6F2C12B3-984B-4D74-8A74-F62D30F2C0E7}"/>
              </a:ext>
            </a:extLst>
          </p:cNvPr>
          <p:cNvSpPr txBox="1"/>
          <p:nvPr/>
        </p:nvSpPr>
        <p:spPr>
          <a:xfrm>
            <a:off x="917608" y="1436571"/>
            <a:ext cx="8073992" cy="4568592"/>
          </a:xfrm>
          <a:prstGeom prst="rect">
            <a:avLst/>
          </a:prstGeom>
        </p:spPr>
        <p:style>
          <a:lnRef idx="2">
            <a:schemeClr val="accent5"/>
          </a:lnRef>
          <a:fillRef idx="1">
            <a:schemeClr val="lt1"/>
          </a:fillRef>
          <a:effectRef idx="0">
            <a:schemeClr val="accent5"/>
          </a:effectRef>
          <a:fontRef idx="minor">
            <a:schemeClr val="dk1"/>
          </a:fontRef>
        </p:style>
        <p:txBody>
          <a:bodyPr vert="horz" lIns="82296" tIns="41148" rIns="82296" bIns="41148" rtlCol="0" anchor="ctr">
            <a:noAutofit/>
          </a:bodyPr>
          <a:lstStyle/>
          <a:p>
            <a:pPr marL="457200" indent="-457200" defTabSz="822960">
              <a:spcAft>
                <a:spcPts val="540"/>
              </a:spcAft>
              <a:buFont typeface="+mj-lt"/>
              <a:buAutoNum type="arabicParenR"/>
            </a:pPr>
            <a:r>
              <a:rPr lang="en-US" sz="2100" dirty="0">
                <a:solidFill>
                  <a:prstClr val="black"/>
                </a:solidFill>
                <a:latin typeface="Arial"/>
              </a:rPr>
              <a:t>Tell at least 5 people that the 2020 Census is online.</a:t>
            </a:r>
          </a:p>
          <a:p>
            <a:pPr marL="457200" indent="-457200" defTabSz="822960">
              <a:spcAft>
                <a:spcPts val="540"/>
              </a:spcAft>
              <a:buFont typeface="+mj-lt"/>
              <a:buAutoNum type="arabicParenR"/>
            </a:pPr>
            <a:endParaRPr lang="en-US" sz="2100" dirty="0">
              <a:solidFill>
                <a:prstClr val="black"/>
              </a:solidFill>
              <a:latin typeface="Arial"/>
            </a:endParaRPr>
          </a:p>
          <a:p>
            <a:pPr marL="457200" indent="-457200" defTabSz="822960">
              <a:spcAft>
                <a:spcPts val="540"/>
              </a:spcAft>
              <a:buFont typeface="+mj-lt"/>
              <a:buAutoNum type="arabicParenR"/>
            </a:pPr>
            <a:r>
              <a:rPr lang="en-US" sz="2100" dirty="0">
                <a:solidFill>
                  <a:prstClr val="black"/>
                </a:solidFill>
                <a:latin typeface="Arial"/>
              </a:rPr>
              <a:t>Share census information on social media. #</a:t>
            </a:r>
            <a:r>
              <a:rPr lang="en-US" sz="2100" dirty="0" err="1">
                <a:solidFill>
                  <a:prstClr val="black"/>
                </a:solidFill>
                <a:latin typeface="Arial"/>
              </a:rPr>
              <a:t>GetCountedDC</a:t>
            </a:r>
            <a:endParaRPr lang="en-US" sz="2100" dirty="0">
              <a:solidFill>
                <a:prstClr val="black"/>
              </a:solidFill>
              <a:latin typeface="Arial"/>
            </a:endParaRPr>
          </a:p>
          <a:p>
            <a:pPr marL="457200" indent="-457200" defTabSz="822960">
              <a:spcAft>
                <a:spcPts val="540"/>
              </a:spcAft>
              <a:buFont typeface="+mj-lt"/>
              <a:buAutoNum type="arabicParenR"/>
            </a:pPr>
            <a:endParaRPr lang="en-US" sz="2100" dirty="0">
              <a:solidFill>
                <a:prstClr val="black"/>
              </a:solidFill>
              <a:latin typeface="Arial"/>
            </a:endParaRPr>
          </a:p>
          <a:p>
            <a:pPr marL="457200" indent="-457200" defTabSz="822960">
              <a:spcAft>
                <a:spcPts val="540"/>
              </a:spcAft>
              <a:buFont typeface="+mj-lt"/>
              <a:buAutoNum type="arabicParenR"/>
            </a:pPr>
            <a:r>
              <a:rPr lang="en-US" sz="2100" dirty="0">
                <a:solidFill>
                  <a:prstClr val="black"/>
                </a:solidFill>
                <a:latin typeface="Arial"/>
              </a:rPr>
              <a:t>Follow @</a:t>
            </a:r>
            <a:r>
              <a:rPr lang="en-US" sz="2100" dirty="0" err="1">
                <a:solidFill>
                  <a:prstClr val="black"/>
                </a:solidFill>
                <a:latin typeface="Arial"/>
              </a:rPr>
              <a:t>dccensus</a:t>
            </a:r>
            <a:r>
              <a:rPr lang="en-US" sz="2100" dirty="0">
                <a:solidFill>
                  <a:prstClr val="black"/>
                </a:solidFill>
                <a:latin typeface="Arial"/>
              </a:rPr>
              <a:t> on Twitter, Instagram, Facebook.</a:t>
            </a:r>
          </a:p>
          <a:p>
            <a:pPr marL="457200" indent="-457200" defTabSz="822960">
              <a:spcAft>
                <a:spcPts val="540"/>
              </a:spcAft>
              <a:buFont typeface="+mj-lt"/>
              <a:buAutoNum type="arabicParenR"/>
            </a:pPr>
            <a:endParaRPr lang="en-US" sz="2100" dirty="0">
              <a:solidFill>
                <a:prstClr val="black"/>
              </a:solidFill>
              <a:latin typeface="Arial"/>
            </a:endParaRPr>
          </a:p>
          <a:p>
            <a:pPr marL="457200" indent="-457200" defTabSz="822960">
              <a:spcAft>
                <a:spcPts val="540"/>
              </a:spcAft>
              <a:buFont typeface="+mj-lt"/>
              <a:buAutoNum type="arabicParenR"/>
            </a:pPr>
            <a:r>
              <a:rPr lang="en-US" sz="2100" dirty="0">
                <a:solidFill>
                  <a:prstClr val="black"/>
                </a:solidFill>
                <a:latin typeface="Arial"/>
              </a:rPr>
              <a:t>Talk about the census at community meetings or events.</a:t>
            </a:r>
          </a:p>
          <a:p>
            <a:pPr marL="457200" indent="-457200" defTabSz="822960">
              <a:spcAft>
                <a:spcPts val="540"/>
              </a:spcAft>
              <a:buFont typeface="+mj-lt"/>
              <a:buAutoNum type="arabicParenR"/>
            </a:pPr>
            <a:endParaRPr lang="en-US" sz="2100" dirty="0">
              <a:solidFill>
                <a:prstClr val="black"/>
              </a:solidFill>
              <a:latin typeface="Arial"/>
            </a:endParaRPr>
          </a:p>
          <a:p>
            <a:pPr marL="457200" indent="-457200" defTabSz="822960">
              <a:spcAft>
                <a:spcPts val="540"/>
              </a:spcAft>
              <a:buFont typeface="+mj-lt"/>
              <a:buAutoNum type="arabicParenR"/>
            </a:pPr>
            <a:r>
              <a:rPr lang="en-US" sz="2100" dirty="0">
                <a:solidFill>
                  <a:prstClr val="black"/>
                </a:solidFill>
                <a:latin typeface="Arial"/>
              </a:rPr>
              <a:t>Host a census specific meeting or event in your community.</a:t>
            </a:r>
          </a:p>
        </p:txBody>
      </p:sp>
      <p:pic>
        <p:nvPicPr>
          <p:cNvPr id="3" name="Picture 2" descr="A close up of a sign&#10;&#10;Description generated with very high confidence">
            <a:extLst>
              <a:ext uri="{FF2B5EF4-FFF2-40B4-BE49-F238E27FC236}">
                <a16:creationId xmlns:a16="http://schemas.microsoft.com/office/drawing/2014/main" id="{C57D4AA2-17A2-4B0F-8F89-0664B9335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7942" y="6177081"/>
            <a:ext cx="1324733" cy="463492"/>
          </a:xfrm>
          <a:prstGeom prst="rect">
            <a:avLst/>
          </a:prstGeom>
        </p:spPr>
      </p:pic>
      <p:pic>
        <p:nvPicPr>
          <p:cNvPr id="5" name="Graphic 4" descr="Marketing">
            <a:extLst>
              <a:ext uri="{FF2B5EF4-FFF2-40B4-BE49-F238E27FC236}">
                <a16:creationId xmlns:a16="http://schemas.microsoft.com/office/drawing/2014/main" id="{09EA096A-3B3C-4D30-B600-4FF847BF1C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7326" y="1436571"/>
            <a:ext cx="2157664" cy="2157664"/>
          </a:xfrm>
          <a:prstGeom prst="rect">
            <a:avLst/>
          </a:prstGeom>
        </p:spPr>
      </p:pic>
    </p:spTree>
    <p:extLst>
      <p:ext uri="{BB962C8B-B14F-4D97-AF65-F5344CB8AC3E}">
        <p14:creationId xmlns:p14="http://schemas.microsoft.com/office/powerpoint/2010/main" val="398206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14FF-7D53-4847-8FDF-DFDE04E88414}"/>
              </a:ext>
            </a:extLst>
          </p:cNvPr>
          <p:cNvSpPr>
            <a:spLocks noGrp="1"/>
          </p:cNvSpPr>
          <p:nvPr>
            <p:ph type="title"/>
          </p:nvPr>
        </p:nvSpPr>
        <p:spPr/>
        <p:txBody>
          <a:bodyPr/>
          <a:lstStyle/>
          <a:p>
            <a:r>
              <a:rPr lang="en-US" dirty="0"/>
              <a:t>Additional Resources</a:t>
            </a:r>
          </a:p>
        </p:txBody>
      </p:sp>
      <p:sp>
        <p:nvSpPr>
          <p:cNvPr id="7" name="Content Placeholder 6">
            <a:extLst>
              <a:ext uri="{FF2B5EF4-FFF2-40B4-BE49-F238E27FC236}">
                <a16:creationId xmlns:a16="http://schemas.microsoft.com/office/drawing/2014/main" id="{EA3BB9E6-22D8-4E79-ABC3-E39DF073B30E}"/>
              </a:ext>
            </a:extLst>
          </p:cNvPr>
          <p:cNvSpPr>
            <a:spLocks noGrp="1"/>
          </p:cNvSpPr>
          <p:nvPr>
            <p:ph sz="half" idx="1"/>
          </p:nvPr>
        </p:nvSpPr>
        <p:spPr/>
        <p:txBody>
          <a:bodyPr>
            <a:normAutofit fontScale="62500" lnSpcReduction="20000"/>
          </a:bodyPr>
          <a:lstStyle/>
          <a:p>
            <a:pPr marL="0" indent="0">
              <a:buNone/>
            </a:pPr>
            <a:r>
              <a:rPr lang="en-US" sz="2880" b="1" dirty="0"/>
              <a:t>US Census Bureau</a:t>
            </a:r>
          </a:p>
          <a:p>
            <a:r>
              <a:rPr lang="en-US" dirty="0"/>
              <a:t>1-800-923-8282</a:t>
            </a:r>
          </a:p>
          <a:p>
            <a:r>
              <a:rPr lang="en-US" dirty="0"/>
              <a:t>2020census.gov</a:t>
            </a:r>
          </a:p>
          <a:p>
            <a:r>
              <a:rPr lang="en-US" dirty="0"/>
              <a:t>census.gov/partners/2020-materials.html</a:t>
            </a:r>
          </a:p>
          <a:p>
            <a:r>
              <a:rPr lang="en-US" dirty="0"/>
              <a:t>census.gov/roam</a:t>
            </a:r>
          </a:p>
          <a:p>
            <a:r>
              <a:rPr lang="en-US" dirty="0"/>
              <a:t>ask.census.gov</a:t>
            </a:r>
          </a:p>
          <a:p>
            <a:endParaRPr lang="en-US" sz="2880" b="1" dirty="0"/>
          </a:p>
          <a:p>
            <a:pPr marL="0" indent="0">
              <a:buNone/>
            </a:pPr>
            <a:r>
              <a:rPr lang="en-US" sz="2880" b="1" dirty="0"/>
              <a:t>US Census Partnership Specialists for DC</a:t>
            </a:r>
          </a:p>
          <a:p>
            <a:r>
              <a:rPr lang="en-US" dirty="0">
                <a:hlinkClick r:id="rId3"/>
              </a:rPr>
              <a:t>Eduardo.I.Guity@2020census.gov</a:t>
            </a:r>
            <a:endParaRPr lang="en-US" dirty="0"/>
          </a:p>
          <a:p>
            <a:r>
              <a:rPr lang="en-US" dirty="0">
                <a:hlinkClick r:id="rId4"/>
              </a:rPr>
              <a:t>Alvenia.y.mcqueen@2020census.gov</a:t>
            </a:r>
            <a:endParaRPr lang="en-US" dirty="0"/>
          </a:p>
          <a:p>
            <a:endParaRPr lang="en-US" dirty="0"/>
          </a:p>
          <a:p>
            <a:pPr marL="0" indent="0">
              <a:buNone/>
            </a:pPr>
            <a:r>
              <a:rPr lang="en-US" sz="2880" b="1" dirty="0"/>
              <a:t>District Census 2020</a:t>
            </a:r>
          </a:p>
          <a:p>
            <a:r>
              <a:rPr lang="en-US" dirty="0"/>
              <a:t>dccensus2020.dc.gov</a:t>
            </a:r>
          </a:p>
          <a:p>
            <a:r>
              <a:rPr lang="en-US" dirty="0">
                <a:hlinkClick r:id="rId5"/>
              </a:rPr>
              <a:t>melissa.bird@dc.gov</a:t>
            </a:r>
            <a:endParaRPr lang="en-US" dirty="0"/>
          </a:p>
          <a:p>
            <a:endParaRPr lang="en-US" dirty="0"/>
          </a:p>
        </p:txBody>
      </p:sp>
      <p:sp>
        <p:nvSpPr>
          <p:cNvPr id="8" name="Content Placeholder 7">
            <a:extLst>
              <a:ext uri="{FF2B5EF4-FFF2-40B4-BE49-F238E27FC236}">
                <a16:creationId xmlns:a16="http://schemas.microsoft.com/office/drawing/2014/main" id="{6377EF21-8D5B-4710-B784-4C993D100C1D}"/>
              </a:ext>
            </a:extLst>
          </p:cNvPr>
          <p:cNvSpPr>
            <a:spLocks noGrp="1"/>
          </p:cNvSpPr>
          <p:nvPr>
            <p:ph sz="half" idx="2"/>
          </p:nvPr>
        </p:nvSpPr>
        <p:spPr/>
        <p:txBody>
          <a:bodyPr>
            <a:normAutofit fontScale="62500" lnSpcReduction="20000"/>
          </a:bodyPr>
          <a:lstStyle/>
          <a:p>
            <a:pPr marL="0" indent="0">
              <a:buNone/>
            </a:pPr>
            <a:r>
              <a:rPr lang="en-US" sz="2880" b="1" dirty="0"/>
              <a:t>National Partner Resources</a:t>
            </a:r>
          </a:p>
          <a:p>
            <a:r>
              <a:rPr lang="en-US" dirty="0"/>
              <a:t>countallkids.org</a:t>
            </a:r>
          </a:p>
          <a:p>
            <a:r>
              <a:rPr lang="en-US" dirty="0"/>
              <a:t>wecountkids.org</a:t>
            </a:r>
          </a:p>
          <a:p>
            <a:r>
              <a:rPr lang="en-US" dirty="0"/>
              <a:t>faithinpubliclife.org/census</a:t>
            </a:r>
          </a:p>
          <a:p>
            <a:r>
              <a:rPr lang="en-US" dirty="0"/>
              <a:t>censuscounts.org</a:t>
            </a:r>
          </a:p>
          <a:p>
            <a:r>
              <a:rPr lang="en-US" dirty="0"/>
              <a:t>meyerfoundation.org/census-2020</a:t>
            </a:r>
          </a:p>
          <a:p>
            <a:r>
              <a:rPr lang="en-US" dirty="0"/>
              <a:t>communitychange.org</a:t>
            </a:r>
          </a:p>
          <a:p>
            <a:r>
              <a:rPr lang="en-US" dirty="0"/>
              <a:t>naleo.org</a:t>
            </a:r>
          </a:p>
          <a:p>
            <a:r>
              <a:rPr lang="en-US" dirty="0"/>
              <a:t>thetaskforce.org/</a:t>
            </a:r>
            <a:r>
              <a:rPr lang="en-US" dirty="0" err="1"/>
              <a:t>queerthecensus</a:t>
            </a:r>
            <a:endParaRPr lang="en-US" dirty="0"/>
          </a:p>
          <a:p>
            <a:r>
              <a:rPr lang="en-US" dirty="0"/>
              <a:t>advancingjustice-aajc.org/census</a:t>
            </a:r>
          </a:p>
          <a:p>
            <a:r>
              <a:rPr lang="en-US" dirty="0"/>
              <a:t>communityactionpartnership.com</a:t>
            </a:r>
          </a:p>
        </p:txBody>
      </p:sp>
      <p:sp>
        <p:nvSpPr>
          <p:cNvPr id="4" name="TextBox 3">
            <a:extLst>
              <a:ext uri="{FF2B5EF4-FFF2-40B4-BE49-F238E27FC236}">
                <a16:creationId xmlns:a16="http://schemas.microsoft.com/office/drawing/2014/main" id="{209135DF-3222-4DC5-88FC-EB19BFE9FF8F}"/>
              </a:ext>
            </a:extLst>
          </p:cNvPr>
          <p:cNvSpPr txBox="1"/>
          <p:nvPr/>
        </p:nvSpPr>
        <p:spPr>
          <a:xfrm>
            <a:off x="1666335" y="2994517"/>
            <a:ext cx="4058732" cy="1588127"/>
          </a:xfrm>
          <a:prstGeom prst="rect">
            <a:avLst/>
          </a:prstGeom>
          <a:noFill/>
        </p:spPr>
        <p:txBody>
          <a:bodyPr wrap="square" rtlCol="0">
            <a:spAutoFit/>
          </a:bodyPr>
          <a:lstStyle/>
          <a:p>
            <a:pPr defTabSz="1097280"/>
            <a:endParaRPr lang="en-US" sz="1620" dirty="0">
              <a:solidFill>
                <a:prstClr val="black"/>
              </a:solidFill>
              <a:latin typeface="Arial"/>
            </a:endParaRPr>
          </a:p>
          <a:p>
            <a:pPr defTabSz="1097280"/>
            <a:endParaRPr lang="en-US" sz="1620" dirty="0">
              <a:solidFill>
                <a:prstClr val="black"/>
              </a:solidFill>
              <a:latin typeface="Arial"/>
            </a:endParaRPr>
          </a:p>
          <a:p>
            <a:pPr defTabSz="1097280"/>
            <a:endParaRPr lang="en-US" sz="1620" dirty="0">
              <a:solidFill>
                <a:prstClr val="black"/>
              </a:solidFill>
              <a:latin typeface="Arial"/>
            </a:endParaRPr>
          </a:p>
          <a:p>
            <a:pPr defTabSz="1097280"/>
            <a:endParaRPr lang="en-US" sz="1620" dirty="0">
              <a:solidFill>
                <a:prstClr val="black"/>
              </a:solidFill>
              <a:latin typeface="Arial"/>
            </a:endParaRPr>
          </a:p>
          <a:p>
            <a:pPr defTabSz="1097280"/>
            <a:endParaRPr lang="en-US" sz="1620" dirty="0">
              <a:solidFill>
                <a:prstClr val="black"/>
              </a:solidFill>
              <a:latin typeface="Arial"/>
            </a:endParaRPr>
          </a:p>
          <a:p>
            <a:pPr defTabSz="1097280"/>
            <a:endParaRPr lang="en-US" sz="1620" dirty="0">
              <a:solidFill>
                <a:prstClr val="black"/>
              </a:solidFill>
              <a:latin typeface="Arial"/>
            </a:endParaRPr>
          </a:p>
        </p:txBody>
      </p:sp>
      <p:pic>
        <p:nvPicPr>
          <p:cNvPr id="3" name="Picture 2" descr="A close up of a sign&#10;&#10;Description generated with very high confidence">
            <a:extLst>
              <a:ext uri="{FF2B5EF4-FFF2-40B4-BE49-F238E27FC236}">
                <a16:creationId xmlns:a16="http://schemas.microsoft.com/office/drawing/2014/main" id="{10E7D5D2-9209-45F6-9DDE-F1726254D9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7942" y="6158962"/>
            <a:ext cx="1324733" cy="463492"/>
          </a:xfrm>
          <a:prstGeom prst="rect">
            <a:avLst/>
          </a:prstGeom>
        </p:spPr>
      </p:pic>
    </p:spTree>
    <p:extLst>
      <p:ext uri="{BB962C8B-B14F-4D97-AF65-F5344CB8AC3E}">
        <p14:creationId xmlns:p14="http://schemas.microsoft.com/office/powerpoint/2010/main" val="3266852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Information</a:t>
            </a:r>
          </a:p>
        </p:txBody>
      </p:sp>
      <p:sp>
        <p:nvSpPr>
          <p:cNvPr id="3" name="Content Placeholder 2"/>
          <p:cNvSpPr>
            <a:spLocks noGrp="1"/>
          </p:cNvSpPr>
          <p:nvPr>
            <p:ph idx="1"/>
          </p:nvPr>
        </p:nvSpPr>
        <p:spPr/>
        <p:txBody>
          <a:bodyPr vert="horz" lIns="109728" tIns="54864" rIns="109728" bIns="54864" rtlCol="0" anchor="t">
            <a:normAutofit/>
          </a:bodyPr>
          <a:lstStyle/>
          <a:p>
            <a:pPr marL="0" indent="0">
              <a:spcBef>
                <a:spcPts val="1440"/>
              </a:spcBef>
              <a:spcAft>
                <a:spcPts val="240"/>
              </a:spcAft>
              <a:buClr>
                <a:srgbClr val="E48312"/>
              </a:buClr>
              <a:buSzPct val="100000"/>
              <a:buNone/>
            </a:pPr>
            <a:r>
              <a:rPr lang="en-US" sz="1800" dirty="0"/>
              <a:t>Melissa Bird</a:t>
            </a:r>
          </a:p>
          <a:p>
            <a:pPr marL="0" indent="0">
              <a:spcBef>
                <a:spcPts val="0"/>
              </a:spcBef>
              <a:buClr>
                <a:srgbClr val="E48312"/>
              </a:buClr>
              <a:buSzPct val="100000"/>
              <a:buNone/>
            </a:pPr>
            <a:r>
              <a:rPr lang="en-US" sz="1800" dirty="0"/>
              <a:t>Executive Director, District Census 2020</a:t>
            </a:r>
          </a:p>
          <a:p>
            <a:pPr marL="0" indent="0">
              <a:spcBef>
                <a:spcPts val="0"/>
              </a:spcBef>
              <a:buClr>
                <a:srgbClr val="E48312"/>
              </a:buClr>
              <a:buSzPct val="100000"/>
              <a:buNone/>
            </a:pPr>
            <a:r>
              <a:rPr lang="en-US" sz="1800" dirty="0">
                <a:solidFill>
                  <a:srgbClr val="000000">
                    <a:lumMod val="75000"/>
                    <a:lumOff val="25000"/>
                  </a:srgbClr>
                </a:solidFill>
                <a:hlinkClick r:id="rId3"/>
              </a:rPr>
              <a:t>Melissa.Bird@dc.gov</a:t>
            </a:r>
            <a:endParaRPr lang="en-US" sz="1800" dirty="0">
              <a:solidFill>
                <a:srgbClr val="000000">
                  <a:lumMod val="75000"/>
                  <a:lumOff val="25000"/>
                </a:srgbClr>
              </a:solidFill>
            </a:endParaRPr>
          </a:p>
          <a:p>
            <a:pPr marL="0" indent="0">
              <a:spcBef>
                <a:spcPts val="0"/>
              </a:spcBef>
              <a:buClr>
                <a:srgbClr val="E48312"/>
              </a:buClr>
              <a:buSzPct val="100000"/>
              <a:buNone/>
            </a:pPr>
            <a:r>
              <a:rPr lang="en-US" sz="1800" dirty="0"/>
              <a:t>202 478-1323 </a:t>
            </a:r>
            <a:endParaRPr lang="en-US" sz="1800" dirty="0">
              <a:cs typeface="Arial"/>
            </a:endParaRPr>
          </a:p>
          <a:p>
            <a:pPr marL="0" indent="0">
              <a:spcBef>
                <a:spcPts val="0"/>
              </a:spcBef>
              <a:buClr>
                <a:srgbClr val="E48312"/>
              </a:buClr>
              <a:buSzPct val="100000"/>
              <a:buNone/>
            </a:pPr>
            <a:endParaRPr lang="en-US" sz="1800" dirty="0"/>
          </a:p>
          <a:p>
            <a:pPr marL="0" indent="0">
              <a:spcBef>
                <a:spcPts val="0"/>
              </a:spcBef>
              <a:buClr>
                <a:srgbClr val="E48312"/>
              </a:buClr>
              <a:buSzPct val="100000"/>
              <a:buNone/>
            </a:pPr>
            <a:r>
              <a:rPr lang="en-US" sz="1800" dirty="0"/>
              <a:t>Rhonda Mendonca</a:t>
            </a:r>
          </a:p>
          <a:p>
            <a:pPr marL="0" indent="0">
              <a:spcBef>
                <a:spcPts val="0"/>
              </a:spcBef>
              <a:buClr>
                <a:srgbClr val="E48312"/>
              </a:buClr>
              <a:buSzPct val="100000"/>
              <a:buNone/>
            </a:pPr>
            <a:r>
              <a:rPr lang="en-US" sz="1800" dirty="0"/>
              <a:t>Executive Assistant, District Census 2020</a:t>
            </a:r>
          </a:p>
          <a:p>
            <a:pPr marL="0" indent="0">
              <a:spcBef>
                <a:spcPts val="0"/>
              </a:spcBef>
              <a:buClr>
                <a:srgbClr val="E48312"/>
              </a:buClr>
              <a:buSzPct val="100000"/>
              <a:buNone/>
            </a:pPr>
            <a:r>
              <a:rPr lang="en-US" sz="1800" dirty="0">
                <a:hlinkClick r:id="rId4"/>
              </a:rPr>
              <a:t>Rhonda.Mendonca1@dc.gov</a:t>
            </a:r>
            <a:endParaRPr lang="en-US" sz="1800" dirty="0"/>
          </a:p>
          <a:p>
            <a:pPr marL="0" indent="0">
              <a:spcBef>
                <a:spcPts val="0"/>
              </a:spcBef>
              <a:buClr>
                <a:srgbClr val="E48312"/>
              </a:buClr>
              <a:buSzPct val="100000"/>
              <a:buNone/>
            </a:pPr>
            <a:r>
              <a:rPr lang="en-US" sz="1800" dirty="0"/>
              <a:t>202 442-7621</a:t>
            </a:r>
            <a:endParaRPr lang="en-US" sz="1800" dirty="0">
              <a:cs typeface="Arial"/>
            </a:endParaRPr>
          </a:p>
          <a:p>
            <a:pPr marL="0" indent="0">
              <a:spcBef>
                <a:spcPts val="0"/>
              </a:spcBef>
              <a:buClr>
                <a:srgbClr val="E48312"/>
              </a:buClr>
              <a:buSzPct val="100000"/>
              <a:buNone/>
            </a:pPr>
            <a:endParaRPr lang="en-US" sz="2000" dirty="0">
              <a:latin typeface="Calibri" panose="020F0502020204030204" pitchFamily="34" charset="0"/>
            </a:endParaRPr>
          </a:p>
          <a:p>
            <a:pPr marL="0" indent="0">
              <a:spcBef>
                <a:spcPts val="0"/>
              </a:spcBef>
              <a:buClr>
                <a:srgbClr val="E48312"/>
              </a:buClr>
              <a:buSzPct val="100000"/>
              <a:buNone/>
            </a:pPr>
            <a:r>
              <a:rPr lang="en-US" sz="2000" dirty="0">
                <a:latin typeface="Calibri" panose="020F0502020204030204" pitchFamily="34" charset="0"/>
              </a:rPr>
              <a:t>Follow us! </a:t>
            </a:r>
          </a:p>
          <a:p>
            <a:pPr marL="0" indent="0">
              <a:spcBef>
                <a:spcPts val="0"/>
              </a:spcBef>
              <a:buClr>
                <a:srgbClr val="E48312"/>
              </a:buClr>
              <a:buSzPct val="100000"/>
              <a:buNone/>
            </a:pPr>
            <a:r>
              <a:rPr lang="en-US" sz="2000" dirty="0">
                <a:latin typeface="Calibri" panose="020F0502020204030204" pitchFamily="34" charset="0"/>
              </a:rPr>
              <a:t>@</a:t>
            </a:r>
            <a:r>
              <a:rPr lang="en-US" sz="2000" dirty="0" err="1">
                <a:latin typeface="Calibri" panose="020F0502020204030204" pitchFamily="34" charset="0"/>
              </a:rPr>
              <a:t>dccensus</a:t>
            </a:r>
            <a:endParaRPr lang="en-US" sz="2000" dirty="0">
              <a:latin typeface="Calibri" panose="020F0502020204030204" pitchFamily="34" charset="0"/>
            </a:endParaRPr>
          </a:p>
          <a:p>
            <a:pPr>
              <a:buFont typeface="Georgia"/>
              <a:buNone/>
            </a:pPr>
            <a:r>
              <a:rPr lang="en-US" sz="2000" dirty="0">
                <a:latin typeface="Calibri" panose="020F0502020204030204" pitchFamily="34" charset="0"/>
              </a:rPr>
              <a:t>#</a:t>
            </a:r>
            <a:r>
              <a:rPr lang="en-US" sz="2000" dirty="0" err="1">
                <a:latin typeface="Calibri" panose="020F0502020204030204" pitchFamily="34" charset="0"/>
              </a:rPr>
              <a:t>GetCountedDC</a:t>
            </a:r>
            <a:endParaRPr lang="en-US" sz="2000" dirty="0">
              <a:latin typeface="Calibri" panose="020F0502020204030204" pitchFamily="34" charset="0"/>
            </a:endParaRPr>
          </a:p>
          <a:p>
            <a:pPr algn="ctr">
              <a:buFont typeface="Georgia"/>
              <a:buNone/>
            </a:pPr>
            <a:endParaRPr lang="en-US" sz="3600" dirty="0">
              <a:latin typeface="Calibri" panose="020F0502020204030204" pitchFamily="34" charset="0"/>
            </a:endParaRPr>
          </a:p>
          <a:p>
            <a:pPr algn="ctr">
              <a:buFont typeface="Georgia"/>
              <a:buNone/>
            </a:pPr>
            <a:endParaRPr lang="en-US" sz="3600" dirty="0">
              <a:latin typeface="Calibri" panose="020F0502020204030204" pitchFamily="34" charset="0"/>
            </a:endParaRPr>
          </a:p>
          <a:p>
            <a:pPr algn="ctr">
              <a:buFont typeface="Georgia"/>
              <a:buNone/>
            </a:pPr>
            <a:endParaRPr lang="en-US" sz="3600" dirty="0">
              <a:latin typeface="Calibri" panose="020F0502020204030204" pitchFamily="34" charset="0"/>
            </a:endParaRPr>
          </a:p>
        </p:txBody>
      </p:sp>
      <p:pic>
        <p:nvPicPr>
          <p:cNvPr id="6" name="Picture 5" descr="A close up of a sign&#10;&#10;Description generated with very high confidence">
            <a:extLst>
              <a:ext uri="{FF2B5EF4-FFF2-40B4-BE49-F238E27FC236}">
                <a16:creationId xmlns:a16="http://schemas.microsoft.com/office/drawing/2014/main" id="{FD96EE08-871B-45BA-A7E4-728FCAFE50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698" y="6276735"/>
            <a:ext cx="1324733" cy="463492"/>
          </a:xfrm>
          <a:prstGeom prst="rect">
            <a:avLst/>
          </a:prstGeom>
        </p:spPr>
      </p:pic>
      <p:pic>
        <p:nvPicPr>
          <p:cNvPr id="7" name="Picture 6">
            <a:extLst>
              <a:ext uri="{FF2B5EF4-FFF2-40B4-BE49-F238E27FC236}">
                <a16:creationId xmlns:a16="http://schemas.microsoft.com/office/drawing/2014/main" id="{4438813D-0A54-4956-8AA3-D5A34964AA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6279" y="4718032"/>
            <a:ext cx="599787" cy="335881"/>
          </a:xfrm>
          <a:prstGeom prst="rect">
            <a:avLst/>
          </a:prstGeom>
        </p:spPr>
      </p:pic>
    </p:spTree>
    <p:extLst>
      <p:ext uri="{BB962C8B-B14F-4D97-AF65-F5344CB8AC3E}">
        <p14:creationId xmlns:p14="http://schemas.microsoft.com/office/powerpoint/2010/main" val="281986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err="1"/>
              <a:t>Q&amp;a</a:t>
            </a:r>
            <a:r>
              <a:rPr lang="en-US" b="1" dirty="0"/>
              <a:t> </a:t>
            </a:r>
            <a:br>
              <a:rPr lang="en-US" b="1" dirty="0"/>
            </a:br>
            <a:r>
              <a:rPr lang="en-US" b="1" dirty="0"/>
              <a:t>and Open Forum</a:t>
            </a:r>
          </a:p>
        </p:txBody>
      </p:sp>
      <p:sp>
        <p:nvSpPr>
          <p:cNvPr id="5" name="Subtitle 4"/>
          <p:cNvSpPr>
            <a:spLocks noGrp="1"/>
          </p:cNvSpPr>
          <p:nvPr>
            <p:ph type="subTitle" idx="1"/>
          </p:nvPr>
        </p:nvSpPr>
        <p:spPr>
          <a:xfrm>
            <a:off x="1432560" y="3520440"/>
            <a:ext cx="7680960" cy="1752600"/>
          </a:xfrm>
        </p:spPr>
        <p:txBody>
          <a:bodyPr/>
          <a:lstStyle/>
          <a:p>
            <a:r>
              <a:rPr lang="en-US" dirty="0"/>
              <a:t>Ask Away!</a:t>
            </a:r>
          </a:p>
        </p:txBody>
      </p:sp>
      <p:pic>
        <p:nvPicPr>
          <p:cNvPr id="3" name="Picture 2" descr="A close up of a sign&#10;&#10;Description generated with very high confidence">
            <a:extLst>
              <a:ext uri="{FF2B5EF4-FFF2-40B4-BE49-F238E27FC236}">
                <a16:creationId xmlns:a16="http://schemas.microsoft.com/office/drawing/2014/main" id="{D013316B-5435-4F47-AC3D-55D1FC6EE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819" y="6349239"/>
            <a:ext cx="1324733" cy="463492"/>
          </a:xfrm>
          <a:prstGeom prst="rect">
            <a:avLst/>
          </a:prstGeom>
        </p:spPr>
      </p:pic>
    </p:spTree>
    <p:extLst>
      <p:ext uri="{BB962C8B-B14F-4D97-AF65-F5344CB8AC3E}">
        <p14:creationId xmlns:p14="http://schemas.microsoft.com/office/powerpoint/2010/main" val="153726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E6EB-EDB9-4D7C-BB7A-E4608CCD261F}"/>
              </a:ext>
            </a:extLst>
          </p:cNvPr>
          <p:cNvSpPr>
            <a:spLocks noGrp="1"/>
          </p:cNvSpPr>
          <p:nvPr>
            <p:ph type="title"/>
          </p:nvPr>
        </p:nvSpPr>
        <p:spPr/>
        <p:txBody>
          <a:bodyPr/>
          <a:lstStyle/>
          <a:p>
            <a:endParaRPr lang="en-US"/>
          </a:p>
        </p:txBody>
      </p:sp>
      <p:pic>
        <p:nvPicPr>
          <p:cNvPr id="4" name="Picture 3" descr="A screenshot of a cell phone&#10;&#10;Description generated with very high confidence">
            <a:extLst>
              <a:ext uri="{FF2B5EF4-FFF2-40B4-BE49-F238E27FC236}">
                <a16:creationId xmlns:a16="http://schemas.microsoft.com/office/drawing/2014/main" id="{021177A4-342E-4CF2-82F5-6E51817B1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
            <a:ext cx="10972800" cy="6172200"/>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F502FA45-B7C6-456E-9E0F-55AFE7737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672" y="6340151"/>
            <a:ext cx="1324733" cy="463492"/>
          </a:xfrm>
          <a:prstGeom prst="rect">
            <a:avLst/>
          </a:prstGeom>
        </p:spPr>
      </p:pic>
    </p:spTree>
    <p:extLst>
      <p:ext uri="{BB962C8B-B14F-4D97-AF65-F5344CB8AC3E}">
        <p14:creationId xmlns:p14="http://schemas.microsoft.com/office/powerpoint/2010/main" val="402868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5127-1409-4A4E-837C-ACE9BAB64FFB}"/>
              </a:ext>
            </a:extLst>
          </p:cNvPr>
          <p:cNvSpPr>
            <a:spLocks noGrp="1"/>
          </p:cNvSpPr>
          <p:nvPr>
            <p:ph type="title"/>
          </p:nvPr>
        </p:nvSpPr>
        <p:spPr/>
        <p:txBody>
          <a:bodyPr/>
          <a:lstStyle/>
          <a:p>
            <a:r>
              <a:rPr lang="en-US" dirty="0"/>
              <a:t>2020 Census Environment</a:t>
            </a:r>
          </a:p>
        </p:txBody>
      </p:sp>
      <p:sp>
        <p:nvSpPr>
          <p:cNvPr id="4" name="object 2">
            <a:extLst>
              <a:ext uri="{FF2B5EF4-FFF2-40B4-BE49-F238E27FC236}">
                <a16:creationId xmlns:a16="http://schemas.microsoft.com/office/drawing/2014/main" id="{124F270E-5366-4C0B-B7AA-40C0BA24BCC0}"/>
              </a:ext>
            </a:extLst>
          </p:cNvPr>
          <p:cNvSpPr txBox="1"/>
          <p:nvPr/>
        </p:nvSpPr>
        <p:spPr>
          <a:xfrm>
            <a:off x="1465394" y="2407726"/>
            <a:ext cx="3921378" cy="166199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1430" marR="4572" defTabSz="1097280"/>
            <a:r>
              <a:rPr spc="-5" dirty="0">
                <a:solidFill>
                  <a:prstClr val="black"/>
                </a:solidFill>
                <a:latin typeface="Calibri"/>
                <a:cs typeface="Calibri"/>
              </a:rPr>
              <a:t>The </a:t>
            </a:r>
            <a:r>
              <a:rPr spc="-10" dirty="0">
                <a:solidFill>
                  <a:prstClr val="black"/>
                </a:solidFill>
                <a:latin typeface="Calibri"/>
                <a:cs typeface="Calibri"/>
              </a:rPr>
              <a:t>2020 </a:t>
            </a:r>
            <a:r>
              <a:rPr spc="-5" dirty="0">
                <a:solidFill>
                  <a:prstClr val="black"/>
                </a:solidFill>
                <a:latin typeface="Calibri"/>
                <a:cs typeface="Calibri"/>
              </a:rPr>
              <a:t>Census </a:t>
            </a:r>
            <a:r>
              <a:rPr dirty="0">
                <a:solidFill>
                  <a:prstClr val="black"/>
                </a:solidFill>
                <a:latin typeface="Calibri"/>
                <a:cs typeface="Calibri"/>
              </a:rPr>
              <a:t>is </a:t>
            </a:r>
            <a:r>
              <a:rPr spc="-5" dirty="0">
                <a:solidFill>
                  <a:prstClr val="black"/>
                </a:solidFill>
                <a:latin typeface="Calibri"/>
                <a:cs typeface="Calibri"/>
              </a:rPr>
              <a:t>being  </a:t>
            </a:r>
            <a:r>
              <a:rPr spc="-10" dirty="0">
                <a:solidFill>
                  <a:prstClr val="black"/>
                </a:solidFill>
                <a:latin typeface="Calibri"/>
                <a:cs typeface="Calibri"/>
              </a:rPr>
              <a:t>conducted </a:t>
            </a:r>
            <a:r>
              <a:rPr dirty="0">
                <a:solidFill>
                  <a:prstClr val="black"/>
                </a:solidFill>
                <a:latin typeface="Calibri"/>
                <a:cs typeface="Calibri"/>
              </a:rPr>
              <a:t>in </a:t>
            </a:r>
            <a:r>
              <a:rPr spc="-5" dirty="0">
                <a:solidFill>
                  <a:prstClr val="black"/>
                </a:solidFill>
                <a:latin typeface="Calibri"/>
                <a:cs typeface="Calibri"/>
              </a:rPr>
              <a:t>a </a:t>
            </a:r>
            <a:r>
              <a:rPr spc="-10" dirty="0">
                <a:solidFill>
                  <a:prstClr val="black"/>
                </a:solidFill>
                <a:latin typeface="Calibri"/>
                <a:cs typeface="Calibri"/>
              </a:rPr>
              <a:t>rapidly </a:t>
            </a:r>
            <a:r>
              <a:rPr spc="-5" dirty="0">
                <a:solidFill>
                  <a:prstClr val="black"/>
                </a:solidFill>
                <a:latin typeface="Calibri"/>
                <a:cs typeface="Calibri"/>
              </a:rPr>
              <a:t>changing  </a:t>
            </a:r>
            <a:r>
              <a:rPr spc="-10" dirty="0">
                <a:solidFill>
                  <a:prstClr val="black"/>
                </a:solidFill>
                <a:latin typeface="Calibri"/>
                <a:cs typeface="Calibri"/>
              </a:rPr>
              <a:t>environment, </a:t>
            </a:r>
            <a:r>
              <a:rPr spc="-5" dirty="0">
                <a:solidFill>
                  <a:prstClr val="black"/>
                </a:solidFill>
                <a:latin typeface="Calibri"/>
                <a:cs typeface="Calibri"/>
              </a:rPr>
              <a:t>requiring a  flexible design that </a:t>
            </a:r>
            <a:r>
              <a:rPr spc="-18" dirty="0">
                <a:solidFill>
                  <a:prstClr val="black"/>
                </a:solidFill>
                <a:latin typeface="Calibri"/>
                <a:cs typeface="Calibri"/>
              </a:rPr>
              <a:t>takes  </a:t>
            </a:r>
            <a:r>
              <a:rPr spc="-10" dirty="0">
                <a:solidFill>
                  <a:prstClr val="black"/>
                </a:solidFill>
                <a:latin typeface="Calibri"/>
                <a:cs typeface="Calibri"/>
              </a:rPr>
              <a:t>advantages </a:t>
            </a:r>
            <a:r>
              <a:rPr spc="-5" dirty="0">
                <a:solidFill>
                  <a:prstClr val="black"/>
                </a:solidFill>
                <a:latin typeface="Calibri"/>
                <a:cs typeface="Calibri"/>
              </a:rPr>
              <a:t>of </a:t>
            </a:r>
            <a:r>
              <a:rPr spc="-10" dirty="0">
                <a:solidFill>
                  <a:prstClr val="black"/>
                </a:solidFill>
                <a:latin typeface="Calibri"/>
                <a:cs typeface="Calibri"/>
              </a:rPr>
              <a:t>new  </a:t>
            </a:r>
            <a:r>
              <a:rPr spc="-5" dirty="0">
                <a:solidFill>
                  <a:prstClr val="black"/>
                </a:solidFill>
                <a:latin typeface="Calibri"/>
                <a:cs typeface="Calibri"/>
              </a:rPr>
              <a:t>technologies and </a:t>
            </a:r>
            <a:r>
              <a:rPr spc="-10" dirty="0">
                <a:solidFill>
                  <a:prstClr val="black"/>
                </a:solidFill>
                <a:latin typeface="Calibri"/>
                <a:cs typeface="Calibri"/>
              </a:rPr>
              <a:t>data sources  </a:t>
            </a:r>
            <a:r>
              <a:rPr spc="-5" dirty="0">
                <a:solidFill>
                  <a:prstClr val="black"/>
                </a:solidFill>
                <a:latin typeface="Calibri"/>
                <a:cs typeface="Calibri"/>
              </a:rPr>
              <a:t>while minimizing risk </a:t>
            </a:r>
            <a:r>
              <a:rPr spc="-10" dirty="0">
                <a:solidFill>
                  <a:prstClr val="black"/>
                </a:solidFill>
                <a:latin typeface="Calibri"/>
                <a:cs typeface="Calibri"/>
              </a:rPr>
              <a:t>to ensure  </a:t>
            </a:r>
            <a:r>
              <a:rPr spc="-5" dirty="0">
                <a:solidFill>
                  <a:prstClr val="black"/>
                </a:solidFill>
                <a:latin typeface="Calibri"/>
                <a:cs typeface="Calibri"/>
              </a:rPr>
              <a:t>a high </a:t>
            </a:r>
            <a:r>
              <a:rPr dirty="0">
                <a:solidFill>
                  <a:prstClr val="black"/>
                </a:solidFill>
                <a:latin typeface="Calibri"/>
                <a:cs typeface="Calibri"/>
              </a:rPr>
              <a:t>quality </a:t>
            </a:r>
            <a:r>
              <a:rPr spc="-5" dirty="0">
                <a:solidFill>
                  <a:prstClr val="black"/>
                </a:solidFill>
                <a:latin typeface="Calibri"/>
                <a:cs typeface="Calibri"/>
              </a:rPr>
              <a:t>population  </a:t>
            </a:r>
            <a:r>
              <a:rPr spc="-10" dirty="0">
                <a:solidFill>
                  <a:prstClr val="black"/>
                </a:solidFill>
                <a:latin typeface="Calibri"/>
                <a:cs typeface="Calibri"/>
              </a:rPr>
              <a:t>count.</a:t>
            </a:r>
            <a:endParaRPr dirty="0">
              <a:solidFill>
                <a:prstClr val="black"/>
              </a:solidFill>
              <a:latin typeface="Calibri"/>
              <a:cs typeface="Calibri"/>
            </a:endParaRPr>
          </a:p>
        </p:txBody>
      </p:sp>
      <p:grpSp>
        <p:nvGrpSpPr>
          <p:cNvPr id="10" name="Group 34">
            <a:extLst>
              <a:ext uri="{FF2B5EF4-FFF2-40B4-BE49-F238E27FC236}">
                <a16:creationId xmlns:a16="http://schemas.microsoft.com/office/drawing/2014/main" id="{D6562AC8-9BE9-4EC0-996E-BCA37C432D20}"/>
              </a:ext>
            </a:extLst>
          </p:cNvPr>
          <p:cNvGrpSpPr>
            <a:grpSpLocks/>
          </p:cNvGrpSpPr>
          <p:nvPr/>
        </p:nvGrpSpPr>
        <p:grpSpPr bwMode="auto">
          <a:xfrm>
            <a:off x="6283846" y="1908934"/>
            <a:ext cx="3937526" cy="3724465"/>
            <a:chOff x="1615" y="177"/>
            <a:chExt cx="6889" cy="6517"/>
          </a:xfrm>
        </p:grpSpPr>
        <p:sp>
          <p:nvSpPr>
            <p:cNvPr id="11" name="Freeform 54">
              <a:extLst>
                <a:ext uri="{FF2B5EF4-FFF2-40B4-BE49-F238E27FC236}">
                  <a16:creationId xmlns:a16="http://schemas.microsoft.com/office/drawing/2014/main" id="{E3D3775C-2605-40B9-9444-9A0EAAE55CB5}"/>
                </a:ext>
              </a:extLst>
            </p:cNvPr>
            <p:cNvSpPr>
              <a:spLocks/>
            </p:cNvSpPr>
            <p:nvPr/>
          </p:nvSpPr>
          <p:spPr bwMode="auto">
            <a:xfrm>
              <a:off x="1615" y="1444"/>
              <a:ext cx="2249" cy="2249"/>
            </a:xfrm>
            <a:custGeom>
              <a:avLst/>
              <a:gdLst>
                <a:gd name="T0" fmla="+- 0 2671 1616"/>
                <a:gd name="T1" fmla="*/ T0 w 2249"/>
                <a:gd name="T2" fmla="+- 0 1447 1445"/>
                <a:gd name="T3" fmla="*/ 1447 h 2249"/>
                <a:gd name="T4" fmla="+- 0 2519 1616"/>
                <a:gd name="T5" fmla="*/ T4 w 2249"/>
                <a:gd name="T6" fmla="+- 0 1466 1445"/>
                <a:gd name="T7" fmla="*/ 1466 h 2249"/>
                <a:gd name="T8" fmla="+- 0 2375 1616"/>
                <a:gd name="T9" fmla="*/ T8 w 2249"/>
                <a:gd name="T10" fmla="+- 0 1505 1445"/>
                <a:gd name="T11" fmla="*/ 1505 h 2249"/>
                <a:gd name="T12" fmla="+- 0 2240 1616"/>
                <a:gd name="T13" fmla="*/ T12 w 2249"/>
                <a:gd name="T14" fmla="+- 0 1562 1445"/>
                <a:gd name="T15" fmla="*/ 1562 h 2249"/>
                <a:gd name="T16" fmla="+- 0 2114 1616"/>
                <a:gd name="T17" fmla="*/ T16 w 2249"/>
                <a:gd name="T18" fmla="+- 0 1635 1445"/>
                <a:gd name="T19" fmla="*/ 1635 h 2249"/>
                <a:gd name="T20" fmla="+- 0 2000 1616"/>
                <a:gd name="T21" fmla="*/ T20 w 2249"/>
                <a:gd name="T22" fmla="+- 0 1723 1445"/>
                <a:gd name="T23" fmla="*/ 1723 h 2249"/>
                <a:gd name="T24" fmla="+- 0 1898 1616"/>
                <a:gd name="T25" fmla="*/ T24 w 2249"/>
                <a:gd name="T26" fmla="+- 0 1824 1445"/>
                <a:gd name="T27" fmla="*/ 1824 h 2249"/>
                <a:gd name="T28" fmla="+- 0 1809 1616"/>
                <a:gd name="T29" fmla="*/ T28 w 2249"/>
                <a:gd name="T30" fmla="+- 0 1938 1445"/>
                <a:gd name="T31" fmla="*/ 1938 h 2249"/>
                <a:gd name="T32" fmla="+- 0 1736 1616"/>
                <a:gd name="T33" fmla="*/ T32 w 2249"/>
                <a:gd name="T34" fmla="+- 0 2062 1445"/>
                <a:gd name="T35" fmla="*/ 2062 h 2249"/>
                <a:gd name="T36" fmla="+- 0 1679 1616"/>
                <a:gd name="T37" fmla="*/ T36 w 2249"/>
                <a:gd name="T38" fmla="+- 0 2195 1445"/>
                <a:gd name="T39" fmla="*/ 2195 h 2249"/>
                <a:gd name="T40" fmla="+- 0 1639 1616"/>
                <a:gd name="T41" fmla="*/ T40 w 2249"/>
                <a:gd name="T42" fmla="+- 0 2337 1445"/>
                <a:gd name="T43" fmla="*/ 2337 h 2249"/>
                <a:gd name="T44" fmla="+- 0 1619 1616"/>
                <a:gd name="T45" fmla="*/ T44 w 2249"/>
                <a:gd name="T46" fmla="+- 0 2485 1445"/>
                <a:gd name="T47" fmla="*/ 2485 h 2249"/>
                <a:gd name="T48" fmla="+- 0 1618 1616"/>
                <a:gd name="T49" fmla="*/ T48 w 2249"/>
                <a:gd name="T50" fmla="+- 0 2638 1445"/>
                <a:gd name="T51" fmla="*/ 2638 h 2249"/>
                <a:gd name="T52" fmla="+- 0 1637 1616"/>
                <a:gd name="T53" fmla="*/ T52 w 2249"/>
                <a:gd name="T54" fmla="+- 0 2789 1445"/>
                <a:gd name="T55" fmla="*/ 2789 h 2249"/>
                <a:gd name="T56" fmla="+- 0 1676 1616"/>
                <a:gd name="T57" fmla="*/ T56 w 2249"/>
                <a:gd name="T58" fmla="+- 0 2933 1445"/>
                <a:gd name="T59" fmla="*/ 2933 h 2249"/>
                <a:gd name="T60" fmla="+- 0 1733 1616"/>
                <a:gd name="T61" fmla="*/ T60 w 2249"/>
                <a:gd name="T62" fmla="+- 0 3069 1445"/>
                <a:gd name="T63" fmla="*/ 3069 h 2249"/>
                <a:gd name="T64" fmla="+- 0 1805 1616"/>
                <a:gd name="T65" fmla="*/ T64 w 2249"/>
                <a:gd name="T66" fmla="+- 0 3195 1445"/>
                <a:gd name="T67" fmla="*/ 3195 h 2249"/>
                <a:gd name="T68" fmla="+- 0 1893 1616"/>
                <a:gd name="T69" fmla="*/ T68 w 2249"/>
                <a:gd name="T70" fmla="+- 0 3309 1445"/>
                <a:gd name="T71" fmla="*/ 3309 h 2249"/>
                <a:gd name="T72" fmla="+- 0 1995 1616"/>
                <a:gd name="T73" fmla="*/ T72 w 2249"/>
                <a:gd name="T74" fmla="+- 0 3411 1445"/>
                <a:gd name="T75" fmla="*/ 3411 h 2249"/>
                <a:gd name="T76" fmla="+- 0 2108 1616"/>
                <a:gd name="T77" fmla="*/ T76 w 2249"/>
                <a:gd name="T78" fmla="+- 0 3499 1445"/>
                <a:gd name="T79" fmla="*/ 3499 h 2249"/>
                <a:gd name="T80" fmla="+- 0 2233 1616"/>
                <a:gd name="T81" fmla="*/ T80 w 2249"/>
                <a:gd name="T82" fmla="+- 0 3572 1445"/>
                <a:gd name="T83" fmla="*/ 3572 h 2249"/>
                <a:gd name="T84" fmla="+- 0 2366 1616"/>
                <a:gd name="T85" fmla="*/ T84 w 2249"/>
                <a:gd name="T86" fmla="+- 0 3630 1445"/>
                <a:gd name="T87" fmla="*/ 3630 h 2249"/>
                <a:gd name="T88" fmla="+- 0 2508 1616"/>
                <a:gd name="T89" fmla="*/ T88 w 2249"/>
                <a:gd name="T90" fmla="+- 0 3669 1445"/>
                <a:gd name="T91" fmla="*/ 3669 h 2249"/>
                <a:gd name="T92" fmla="+- 0 2655 1616"/>
                <a:gd name="T93" fmla="*/ T92 w 2249"/>
                <a:gd name="T94" fmla="+- 0 3690 1445"/>
                <a:gd name="T95" fmla="*/ 3690 h 2249"/>
                <a:gd name="T96" fmla="+- 0 2808 1616"/>
                <a:gd name="T97" fmla="*/ T96 w 2249"/>
                <a:gd name="T98" fmla="+- 0 3691 1445"/>
                <a:gd name="T99" fmla="*/ 3691 h 2249"/>
                <a:gd name="T100" fmla="+- 0 2960 1616"/>
                <a:gd name="T101" fmla="*/ T100 w 2249"/>
                <a:gd name="T102" fmla="+- 0 3672 1445"/>
                <a:gd name="T103" fmla="*/ 3672 h 2249"/>
                <a:gd name="T104" fmla="+- 0 3104 1616"/>
                <a:gd name="T105" fmla="*/ T104 w 2249"/>
                <a:gd name="T106" fmla="+- 0 3633 1445"/>
                <a:gd name="T107" fmla="*/ 3633 h 2249"/>
                <a:gd name="T108" fmla="+- 0 3240 1616"/>
                <a:gd name="T109" fmla="*/ T108 w 2249"/>
                <a:gd name="T110" fmla="+- 0 3576 1445"/>
                <a:gd name="T111" fmla="*/ 3576 h 2249"/>
                <a:gd name="T112" fmla="+- 0 3365 1616"/>
                <a:gd name="T113" fmla="*/ T112 w 2249"/>
                <a:gd name="T114" fmla="+- 0 3503 1445"/>
                <a:gd name="T115" fmla="*/ 3503 h 2249"/>
                <a:gd name="T116" fmla="+- 0 3480 1616"/>
                <a:gd name="T117" fmla="*/ T116 w 2249"/>
                <a:gd name="T118" fmla="+- 0 3415 1445"/>
                <a:gd name="T119" fmla="*/ 3415 h 2249"/>
                <a:gd name="T120" fmla="+- 0 3582 1616"/>
                <a:gd name="T121" fmla="*/ T120 w 2249"/>
                <a:gd name="T122" fmla="+- 0 3314 1445"/>
                <a:gd name="T123" fmla="*/ 3314 h 2249"/>
                <a:gd name="T124" fmla="+- 0 3670 1616"/>
                <a:gd name="T125" fmla="*/ T124 w 2249"/>
                <a:gd name="T126" fmla="+- 0 3200 1445"/>
                <a:gd name="T127" fmla="*/ 3200 h 2249"/>
                <a:gd name="T128" fmla="+- 0 3743 1616"/>
                <a:gd name="T129" fmla="*/ T128 w 2249"/>
                <a:gd name="T130" fmla="+- 0 3076 1445"/>
                <a:gd name="T131" fmla="*/ 3076 h 2249"/>
                <a:gd name="T132" fmla="+- 0 3800 1616"/>
                <a:gd name="T133" fmla="*/ T132 w 2249"/>
                <a:gd name="T134" fmla="+- 0 2943 1445"/>
                <a:gd name="T135" fmla="*/ 2943 h 2249"/>
                <a:gd name="T136" fmla="+- 0 3840 1616"/>
                <a:gd name="T137" fmla="*/ T136 w 2249"/>
                <a:gd name="T138" fmla="+- 0 2801 1445"/>
                <a:gd name="T139" fmla="*/ 2801 h 2249"/>
                <a:gd name="T140" fmla="+- 0 3861 1616"/>
                <a:gd name="T141" fmla="*/ T140 w 2249"/>
                <a:gd name="T142" fmla="+- 0 2653 1445"/>
                <a:gd name="T143" fmla="*/ 2653 h 2249"/>
                <a:gd name="T144" fmla="+- 0 3862 1616"/>
                <a:gd name="T145" fmla="*/ T144 w 2249"/>
                <a:gd name="T146" fmla="+- 0 2500 1445"/>
                <a:gd name="T147" fmla="*/ 2500 h 2249"/>
                <a:gd name="T148" fmla="+- 0 3842 1616"/>
                <a:gd name="T149" fmla="*/ T148 w 2249"/>
                <a:gd name="T150" fmla="+- 0 2349 1445"/>
                <a:gd name="T151" fmla="*/ 2349 h 2249"/>
                <a:gd name="T152" fmla="+- 0 3804 1616"/>
                <a:gd name="T153" fmla="*/ T152 w 2249"/>
                <a:gd name="T154" fmla="+- 0 2204 1445"/>
                <a:gd name="T155" fmla="*/ 2204 h 2249"/>
                <a:gd name="T156" fmla="+- 0 3747 1616"/>
                <a:gd name="T157" fmla="*/ T156 w 2249"/>
                <a:gd name="T158" fmla="+- 0 2069 1445"/>
                <a:gd name="T159" fmla="*/ 2069 h 2249"/>
                <a:gd name="T160" fmla="+- 0 3674 1616"/>
                <a:gd name="T161" fmla="*/ T160 w 2249"/>
                <a:gd name="T162" fmla="+- 0 1943 1445"/>
                <a:gd name="T163" fmla="*/ 1943 h 2249"/>
                <a:gd name="T164" fmla="+- 0 3586 1616"/>
                <a:gd name="T165" fmla="*/ T164 w 2249"/>
                <a:gd name="T166" fmla="+- 0 1829 1445"/>
                <a:gd name="T167" fmla="*/ 1829 h 2249"/>
                <a:gd name="T168" fmla="+- 0 3485 1616"/>
                <a:gd name="T169" fmla="*/ T168 w 2249"/>
                <a:gd name="T170" fmla="+- 0 1727 1445"/>
                <a:gd name="T171" fmla="*/ 1727 h 2249"/>
                <a:gd name="T172" fmla="+- 0 3371 1616"/>
                <a:gd name="T173" fmla="*/ T172 w 2249"/>
                <a:gd name="T174" fmla="+- 0 1639 1445"/>
                <a:gd name="T175" fmla="*/ 1639 h 2249"/>
                <a:gd name="T176" fmla="+- 0 3247 1616"/>
                <a:gd name="T177" fmla="*/ T176 w 2249"/>
                <a:gd name="T178" fmla="+- 0 1565 1445"/>
                <a:gd name="T179" fmla="*/ 1565 h 2249"/>
                <a:gd name="T180" fmla="+- 0 3113 1616"/>
                <a:gd name="T181" fmla="*/ T180 w 2249"/>
                <a:gd name="T182" fmla="+- 0 1508 1445"/>
                <a:gd name="T183" fmla="*/ 1508 h 2249"/>
                <a:gd name="T184" fmla="+- 0 2972 1616"/>
                <a:gd name="T185" fmla="*/ T184 w 2249"/>
                <a:gd name="T186" fmla="+- 0 1469 1445"/>
                <a:gd name="T187" fmla="*/ 1469 h 2249"/>
                <a:gd name="T188" fmla="+- 0 2824 1616"/>
                <a:gd name="T189" fmla="*/ T188 w 2249"/>
                <a:gd name="T190" fmla="+- 0 1448 1445"/>
                <a:gd name="T191" fmla="*/ 1448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32" y="0"/>
                  </a:moveTo>
                  <a:lnTo>
                    <a:pt x="1055" y="2"/>
                  </a:lnTo>
                  <a:lnTo>
                    <a:pt x="978" y="9"/>
                  </a:lnTo>
                  <a:lnTo>
                    <a:pt x="903" y="21"/>
                  </a:lnTo>
                  <a:lnTo>
                    <a:pt x="830" y="38"/>
                  </a:lnTo>
                  <a:lnTo>
                    <a:pt x="759" y="60"/>
                  </a:lnTo>
                  <a:lnTo>
                    <a:pt x="690" y="86"/>
                  </a:lnTo>
                  <a:lnTo>
                    <a:pt x="624" y="117"/>
                  </a:lnTo>
                  <a:lnTo>
                    <a:pt x="560" y="151"/>
                  </a:lnTo>
                  <a:lnTo>
                    <a:pt x="498" y="190"/>
                  </a:lnTo>
                  <a:lnTo>
                    <a:pt x="439" y="232"/>
                  </a:lnTo>
                  <a:lnTo>
                    <a:pt x="384" y="278"/>
                  </a:lnTo>
                  <a:lnTo>
                    <a:pt x="331" y="327"/>
                  </a:lnTo>
                  <a:lnTo>
                    <a:pt x="282" y="379"/>
                  </a:lnTo>
                  <a:lnTo>
                    <a:pt x="236" y="434"/>
                  </a:lnTo>
                  <a:lnTo>
                    <a:pt x="193" y="493"/>
                  </a:lnTo>
                  <a:lnTo>
                    <a:pt x="155" y="554"/>
                  </a:lnTo>
                  <a:lnTo>
                    <a:pt x="120" y="617"/>
                  </a:lnTo>
                  <a:lnTo>
                    <a:pt x="90" y="683"/>
                  </a:lnTo>
                  <a:lnTo>
                    <a:pt x="63" y="750"/>
                  </a:lnTo>
                  <a:lnTo>
                    <a:pt x="41" y="820"/>
                  </a:lnTo>
                  <a:lnTo>
                    <a:pt x="23" y="892"/>
                  </a:lnTo>
                  <a:lnTo>
                    <a:pt x="11" y="965"/>
                  </a:lnTo>
                  <a:lnTo>
                    <a:pt x="3" y="1040"/>
                  </a:lnTo>
                  <a:lnTo>
                    <a:pt x="0" y="1116"/>
                  </a:lnTo>
                  <a:lnTo>
                    <a:pt x="2" y="1193"/>
                  </a:lnTo>
                  <a:lnTo>
                    <a:pt x="9" y="1269"/>
                  </a:lnTo>
                  <a:lnTo>
                    <a:pt x="21" y="1344"/>
                  </a:lnTo>
                  <a:lnTo>
                    <a:pt x="38" y="1417"/>
                  </a:lnTo>
                  <a:lnTo>
                    <a:pt x="60" y="1488"/>
                  </a:lnTo>
                  <a:lnTo>
                    <a:pt x="86" y="1557"/>
                  </a:lnTo>
                  <a:lnTo>
                    <a:pt x="117" y="1624"/>
                  </a:lnTo>
                  <a:lnTo>
                    <a:pt x="151" y="1688"/>
                  </a:lnTo>
                  <a:lnTo>
                    <a:pt x="189" y="1750"/>
                  </a:lnTo>
                  <a:lnTo>
                    <a:pt x="232" y="1808"/>
                  </a:lnTo>
                  <a:lnTo>
                    <a:pt x="277" y="1864"/>
                  </a:lnTo>
                  <a:lnTo>
                    <a:pt x="326" y="1917"/>
                  </a:lnTo>
                  <a:lnTo>
                    <a:pt x="379" y="1966"/>
                  </a:lnTo>
                  <a:lnTo>
                    <a:pt x="434" y="2012"/>
                  </a:lnTo>
                  <a:lnTo>
                    <a:pt x="492" y="2054"/>
                  </a:lnTo>
                  <a:lnTo>
                    <a:pt x="553" y="2093"/>
                  </a:lnTo>
                  <a:lnTo>
                    <a:pt x="617" y="2127"/>
                  </a:lnTo>
                  <a:lnTo>
                    <a:pt x="682" y="2158"/>
                  </a:lnTo>
                  <a:lnTo>
                    <a:pt x="750" y="2185"/>
                  </a:lnTo>
                  <a:lnTo>
                    <a:pt x="820" y="2207"/>
                  </a:lnTo>
                  <a:lnTo>
                    <a:pt x="892" y="2224"/>
                  </a:lnTo>
                  <a:lnTo>
                    <a:pt x="965" y="2237"/>
                  </a:lnTo>
                  <a:lnTo>
                    <a:pt x="1039" y="2245"/>
                  </a:lnTo>
                  <a:lnTo>
                    <a:pt x="1115" y="2248"/>
                  </a:lnTo>
                  <a:lnTo>
                    <a:pt x="1192" y="2246"/>
                  </a:lnTo>
                  <a:lnTo>
                    <a:pt x="1269" y="2239"/>
                  </a:lnTo>
                  <a:lnTo>
                    <a:pt x="1344" y="2227"/>
                  </a:lnTo>
                  <a:lnTo>
                    <a:pt x="1417" y="2209"/>
                  </a:lnTo>
                  <a:lnTo>
                    <a:pt x="1488" y="2188"/>
                  </a:lnTo>
                  <a:lnTo>
                    <a:pt x="1557" y="2162"/>
                  </a:lnTo>
                  <a:lnTo>
                    <a:pt x="1624" y="2131"/>
                  </a:lnTo>
                  <a:lnTo>
                    <a:pt x="1688" y="2097"/>
                  </a:lnTo>
                  <a:lnTo>
                    <a:pt x="1749" y="2058"/>
                  </a:lnTo>
                  <a:lnTo>
                    <a:pt x="1808" y="2016"/>
                  </a:lnTo>
                  <a:lnTo>
                    <a:pt x="1864" y="1970"/>
                  </a:lnTo>
                  <a:lnTo>
                    <a:pt x="1916" y="1921"/>
                  </a:lnTo>
                  <a:lnTo>
                    <a:pt x="1966" y="1869"/>
                  </a:lnTo>
                  <a:lnTo>
                    <a:pt x="2012" y="1814"/>
                  </a:lnTo>
                  <a:lnTo>
                    <a:pt x="2054" y="1755"/>
                  </a:lnTo>
                  <a:lnTo>
                    <a:pt x="2093" y="1694"/>
                  </a:lnTo>
                  <a:lnTo>
                    <a:pt x="2127" y="1631"/>
                  </a:lnTo>
                  <a:lnTo>
                    <a:pt x="2158" y="1565"/>
                  </a:lnTo>
                  <a:lnTo>
                    <a:pt x="2184" y="1498"/>
                  </a:lnTo>
                  <a:lnTo>
                    <a:pt x="2206" y="1428"/>
                  </a:lnTo>
                  <a:lnTo>
                    <a:pt x="2224" y="1356"/>
                  </a:lnTo>
                  <a:lnTo>
                    <a:pt x="2237" y="1283"/>
                  </a:lnTo>
                  <a:lnTo>
                    <a:pt x="2245" y="1208"/>
                  </a:lnTo>
                  <a:lnTo>
                    <a:pt x="2248" y="1132"/>
                  </a:lnTo>
                  <a:lnTo>
                    <a:pt x="2246" y="1055"/>
                  </a:lnTo>
                  <a:lnTo>
                    <a:pt x="2239" y="979"/>
                  </a:lnTo>
                  <a:lnTo>
                    <a:pt x="2226" y="904"/>
                  </a:lnTo>
                  <a:lnTo>
                    <a:pt x="2209" y="831"/>
                  </a:lnTo>
                  <a:lnTo>
                    <a:pt x="2188" y="759"/>
                  </a:lnTo>
                  <a:lnTo>
                    <a:pt x="2161" y="691"/>
                  </a:lnTo>
                  <a:lnTo>
                    <a:pt x="2131" y="624"/>
                  </a:lnTo>
                  <a:lnTo>
                    <a:pt x="2096" y="560"/>
                  </a:lnTo>
                  <a:lnTo>
                    <a:pt x="2058" y="498"/>
                  </a:lnTo>
                  <a:lnTo>
                    <a:pt x="2016" y="440"/>
                  </a:lnTo>
                  <a:lnTo>
                    <a:pt x="1970" y="384"/>
                  </a:lnTo>
                  <a:lnTo>
                    <a:pt x="1921" y="331"/>
                  </a:lnTo>
                  <a:lnTo>
                    <a:pt x="1869" y="282"/>
                  </a:lnTo>
                  <a:lnTo>
                    <a:pt x="1813" y="236"/>
                  </a:lnTo>
                  <a:lnTo>
                    <a:pt x="1755" y="194"/>
                  </a:lnTo>
                  <a:lnTo>
                    <a:pt x="1694" y="155"/>
                  </a:lnTo>
                  <a:lnTo>
                    <a:pt x="1631" y="120"/>
                  </a:lnTo>
                  <a:lnTo>
                    <a:pt x="1565" y="90"/>
                  </a:lnTo>
                  <a:lnTo>
                    <a:pt x="1497" y="63"/>
                  </a:lnTo>
                  <a:lnTo>
                    <a:pt x="1427" y="41"/>
                  </a:lnTo>
                  <a:lnTo>
                    <a:pt x="1356" y="24"/>
                  </a:lnTo>
                  <a:lnTo>
                    <a:pt x="1283" y="11"/>
                  </a:lnTo>
                  <a:lnTo>
                    <a:pt x="1208" y="3"/>
                  </a:lnTo>
                  <a:lnTo>
                    <a:pt x="1132"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dirty="0">
                <a:solidFill>
                  <a:srgbClr val="000000"/>
                </a:solidFill>
                <a:latin typeface="Calibri" panose="020F0502020204030204"/>
              </a:endParaRPr>
            </a:p>
          </p:txBody>
        </p:sp>
        <p:sp>
          <p:nvSpPr>
            <p:cNvPr id="12" name="Freeform 53">
              <a:extLst>
                <a:ext uri="{FF2B5EF4-FFF2-40B4-BE49-F238E27FC236}">
                  <a16:creationId xmlns:a16="http://schemas.microsoft.com/office/drawing/2014/main" id="{AF5B3AC0-D5BF-4536-A3CC-CFBDD54D083B}"/>
                </a:ext>
              </a:extLst>
            </p:cNvPr>
            <p:cNvSpPr>
              <a:spLocks/>
            </p:cNvSpPr>
            <p:nvPr/>
          </p:nvSpPr>
          <p:spPr bwMode="auto">
            <a:xfrm>
              <a:off x="2988" y="184"/>
              <a:ext cx="2249" cy="2249"/>
            </a:xfrm>
            <a:custGeom>
              <a:avLst/>
              <a:gdLst>
                <a:gd name="T0" fmla="+- 0 4044 2988"/>
                <a:gd name="T1" fmla="*/ T0 w 2249"/>
                <a:gd name="T2" fmla="+- 0 187 185"/>
                <a:gd name="T3" fmla="*/ 187 h 2249"/>
                <a:gd name="T4" fmla="+- 0 3892 2988"/>
                <a:gd name="T5" fmla="*/ T4 w 2249"/>
                <a:gd name="T6" fmla="+- 0 206 185"/>
                <a:gd name="T7" fmla="*/ 206 h 2249"/>
                <a:gd name="T8" fmla="+- 0 3748 2988"/>
                <a:gd name="T9" fmla="*/ T8 w 2249"/>
                <a:gd name="T10" fmla="+- 0 245 185"/>
                <a:gd name="T11" fmla="*/ 245 h 2249"/>
                <a:gd name="T12" fmla="+- 0 3612 2988"/>
                <a:gd name="T13" fmla="*/ T12 w 2249"/>
                <a:gd name="T14" fmla="+- 0 302 185"/>
                <a:gd name="T15" fmla="*/ 302 h 2249"/>
                <a:gd name="T16" fmla="+- 0 3487 2988"/>
                <a:gd name="T17" fmla="*/ T16 w 2249"/>
                <a:gd name="T18" fmla="+- 0 375 185"/>
                <a:gd name="T19" fmla="*/ 375 h 2249"/>
                <a:gd name="T20" fmla="+- 0 3372 2988"/>
                <a:gd name="T21" fmla="*/ T20 w 2249"/>
                <a:gd name="T22" fmla="+- 0 462 185"/>
                <a:gd name="T23" fmla="*/ 462 h 2249"/>
                <a:gd name="T24" fmla="+- 0 3270 2988"/>
                <a:gd name="T25" fmla="*/ T24 w 2249"/>
                <a:gd name="T26" fmla="+- 0 564 185"/>
                <a:gd name="T27" fmla="*/ 564 h 2249"/>
                <a:gd name="T28" fmla="+- 0 3182 2988"/>
                <a:gd name="T29" fmla="*/ T28 w 2249"/>
                <a:gd name="T30" fmla="+- 0 677 185"/>
                <a:gd name="T31" fmla="*/ 677 h 2249"/>
                <a:gd name="T32" fmla="+- 0 3109 2988"/>
                <a:gd name="T33" fmla="*/ T32 w 2249"/>
                <a:gd name="T34" fmla="+- 0 802 185"/>
                <a:gd name="T35" fmla="*/ 802 h 2249"/>
                <a:gd name="T36" fmla="+- 0 3052 2988"/>
                <a:gd name="T37" fmla="*/ T36 w 2249"/>
                <a:gd name="T38" fmla="+- 0 935 185"/>
                <a:gd name="T39" fmla="*/ 935 h 2249"/>
                <a:gd name="T40" fmla="+- 0 3012 2988"/>
                <a:gd name="T41" fmla="*/ T40 w 2249"/>
                <a:gd name="T42" fmla="+- 0 1077 185"/>
                <a:gd name="T43" fmla="*/ 1077 h 2249"/>
                <a:gd name="T44" fmla="+- 0 2991 2988"/>
                <a:gd name="T45" fmla="*/ T44 w 2249"/>
                <a:gd name="T46" fmla="+- 0 1225 185"/>
                <a:gd name="T47" fmla="*/ 1225 h 2249"/>
                <a:gd name="T48" fmla="+- 0 2990 2988"/>
                <a:gd name="T49" fmla="*/ T48 w 2249"/>
                <a:gd name="T50" fmla="+- 0 1377 185"/>
                <a:gd name="T51" fmla="*/ 1377 h 2249"/>
                <a:gd name="T52" fmla="+- 0 3010 2988"/>
                <a:gd name="T53" fmla="*/ T52 w 2249"/>
                <a:gd name="T54" fmla="+- 0 1529 185"/>
                <a:gd name="T55" fmla="*/ 1529 h 2249"/>
                <a:gd name="T56" fmla="+- 0 3049 2988"/>
                <a:gd name="T57" fmla="*/ T56 w 2249"/>
                <a:gd name="T58" fmla="+- 0 1673 185"/>
                <a:gd name="T59" fmla="*/ 1673 h 2249"/>
                <a:gd name="T60" fmla="+- 0 3105 2988"/>
                <a:gd name="T61" fmla="*/ T60 w 2249"/>
                <a:gd name="T62" fmla="+- 0 1809 185"/>
                <a:gd name="T63" fmla="*/ 1809 h 2249"/>
                <a:gd name="T64" fmla="+- 0 3178 2988"/>
                <a:gd name="T65" fmla="*/ T64 w 2249"/>
                <a:gd name="T66" fmla="+- 0 1934 185"/>
                <a:gd name="T67" fmla="*/ 1934 h 2249"/>
                <a:gd name="T68" fmla="+- 0 3266 2988"/>
                <a:gd name="T69" fmla="*/ T68 w 2249"/>
                <a:gd name="T70" fmla="+- 0 2049 185"/>
                <a:gd name="T71" fmla="*/ 2049 h 2249"/>
                <a:gd name="T72" fmla="+- 0 3367 2988"/>
                <a:gd name="T73" fmla="*/ T72 w 2249"/>
                <a:gd name="T74" fmla="+- 0 2151 185"/>
                <a:gd name="T75" fmla="*/ 2151 h 2249"/>
                <a:gd name="T76" fmla="+- 0 3481 2988"/>
                <a:gd name="T77" fmla="*/ T76 w 2249"/>
                <a:gd name="T78" fmla="+- 0 2239 185"/>
                <a:gd name="T79" fmla="*/ 2239 h 2249"/>
                <a:gd name="T80" fmla="+- 0 3605 2988"/>
                <a:gd name="T81" fmla="*/ T80 w 2249"/>
                <a:gd name="T82" fmla="+- 0 2312 185"/>
                <a:gd name="T83" fmla="*/ 2312 h 2249"/>
                <a:gd name="T84" fmla="+- 0 3739 2988"/>
                <a:gd name="T85" fmla="*/ T84 w 2249"/>
                <a:gd name="T86" fmla="+- 0 2369 185"/>
                <a:gd name="T87" fmla="*/ 2369 h 2249"/>
                <a:gd name="T88" fmla="+- 0 3880 2988"/>
                <a:gd name="T89" fmla="*/ T88 w 2249"/>
                <a:gd name="T90" fmla="+- 0 2409 185"/>
                <a:gd name="T91" fmla="*/ 2409 h 2249"/>
                <a:gd name="T92" fmla="+- 0 4028 2988"/>
                <a:gd name="T93" fmla="*/ T92 w 2249"/>
                <a:gd name="T94" fmla="+- 0 2430 185"/>
                <a:gd name="T95" fmla="*/ 2430 h 2249"/>
                <a:gd name="T96" fmla="+- 0 4181 2988"/>
                <a:gd name="T97" fmla="*/ T96 w 2249"/>
                <a:gd name="T98" fmla="+- 0 2431 185"/>
                <a:gd name="T99" fmla="*/ 2431 h 2249"/>
                <a:gd name="T100" fmla="+- 0 4333 2988"/>
                <a:gd name="T101" fmla="*/ T100 w 2249"/>
                <a:gd name="T102" fmla="+- 0 2411 185"/>
                <a:gd name="T103" fmla="*/ 2411 h 2249"/>
                <a:gd name="T104" fmla="+- 0 4477 2988"/>
                <a:gd name="T105" fmla="*/ T104 w 2249"/>
                <a:gd name="T106" fmla="+- 0 2373 185"/>
                <a:gd name="T107" fmla="*/ 2373 h 2249"/>
                <a:gd name="T108" fmla="+- 0 4612 2988"/>
                <a:gd name="T109" fmla="*/ T108 w 2249"/>
                <a:gd name="T110" fmla="+- 0 2316 185"/>
                <a:gd name="T111" fmla="*/ 2316 h 2249"/>
                <a:gd name="T112" fmla="+- 0 4738 2988"/>
                <a:gd name="T113" fmla="*/ T112 w 2249"/>
                <a:gd name="T114" fmla="+- 0 2243 185"/>
                <a:gd name="T115" fmla="*/ 2243 h 2249"/>
                <a:gd name="T116" fmla="+- 0 4852 2988"/>
                <a:gd name="T117" fmla="*/ T116 w 2249"/>
                <a:gd name="T118" fmla="+- 0 2155 185"/>
                <a:gd name="T119" fmla="*/ 2155 h 2249"/>
                <a:gd name="T120" fmla="+- 0 4954 2988"/>
                <a:gd name="T121" fmla="*/ T120 w 2249"/>
                <a:gd name="T122" fmla="+- 0 2054 185"/>
                <a:gd name="T123" fmla="*/ 2054 h 2249"/>
                <a:gd name="T124" fmla="+- 0 5042 2988"/>
                <a:gd name="T125" fmla="*/ T124 w 2249"/>
                <a:gd name="T126" fmla="+- 0 1940 185"/>
                <a:gd name="T127" fmla="*/ 1940 h 2249"/>
                <a:gd name="T128" fmla="+- 0 5116 2988"/>
                <a:gd name="T129" fmla="*/ T128 w 2249"/>
                <a:gd name="T130" fmla="+- 0 1816 185"/>
                <a:gd name="T131" fmla="*/ 1816 h 2249"/>
                <a:gd name="T132" fmla="+- 0 5173 2988"/>
                <a:gd name="T133" fmla="*/ T132 w 2249"/>
                <a:gd name="T134" fmla="+- 0 1682 185"/>
                <a:gd name="T135" fmla="*/ 1682 h 2249"/>
                <a:gd name="T136" fmla="+- 0 5213 2988"/>
                <a:gd name="T137" fmla="*/ T136 w 2249"/>
                <a:gd name="T138" fmla="+- 0 1541 185"/>
                <a:gd name="T139" fmla="*/ 1541 h 2249"/>
                <a:gd name="T140" fmla="+- 0 5233 2988"/>
                <a:gd name="T141" fmla="*/ T140 w 2249"/>
                <a:gd name="T142" fmla="+- 0 1393 185"/>
                <a:gd name="T143" fmla="*/ 1393 h 2249"/>
                <a:gd name="T144" fmla="+- 0 5234 2988"/>
                <a:gd name="T145" fmla="*/ T144 w 2249"/>
                <a:gd name="T146" fmla="+- 0 1240 185"/>
                <a:gd name="T147" fmla="*/ 1240 h 2249"/>
                <a:gd name="T148" fmla="+- 0 5215 2988"/>
                <a:gd name="T149" fmla="*/ T148 w 2249"/>
                <a:gd name="T150" fmla="+- 0 1089 185"/>
                <a:gd name="T151" fmla="*/ 1089 h 2249"/>
                <a:gd name="T152" fmla="+- 0 5176 2988"/>
                <a:gd name="T153" fmla="*/ T152 w 2249"/>
                <a:gd name="T154" fmla="+- 0 944 185"/>
                <a:gd name="T155" fmla="*/ 944 h 2249"/>
                <a:gd name="T156" fmla="+- 0 5119 2988"/>
                <a:gd name="T157" fmla="*/ T156 w 2249"/>
                <a:gd name="T158" fmla="+- 0 809 185"/>
                <a:gd name="T159" fmla="*/ 809 h 2249"/>
                <a:gd name="T160" fmla="+- 0 5047 2988"/>
                <a:gd name="T161" fmla="*/ T160 w 2249"/>
                <a:gd name="T162" fmla="+- 0 683 185"/>
                <a:gd name="T163" fmla="*/ 683 h 2249"/>
                <a:gd name="T164" fmla="+- 0 4959 2988"/>
                <a:gd name="T165" fmla="*/ T164 w 2249"/>
                <a:gd name="T166" fmla="+- 0 569 185"/>
                <a:gd name="T167" fmla="*/ 569 h 2249"/>
                <a:gd name="T168" fmla="+- 0 4857 2988"/>
                <a:gd name="T169" fmla="*/ T168 w 2249"/>
                <a:gd name="T170" fmla="+- 0 467 185"/>
                <a:gd name="T171" fmla="*/ 467 h 2249"/>
                <a:gd name="T172" fmla="+- 0 4744 2988"/>
                <a:gd name="T173" fmla="*/ T172 w 2249"/>
                <a:gd name="T174" fmla="+- 0 379 185"/>
                <a:gd name="T175" fmla="*/ 379 h 2249"/>
                <a:gd name="T176" fmla="+- 0 4619 2988"/>
                <a:gd name="T177" fmla="*/ T176 w 2249"/>
                <a:gd name="T178" fmla="+- 0 305 185"/>
                <a:gd name="T179" fmla="*/ 305 h 2249"/>
                <a:gd name="T180" fmla="+- 0 4486 2988"/>
                <a:gd name="T181" fmla="*/ T180 w 2249"/>
                <a:gd name="T182" fmla="+- 0 248 185"/>
                <a:gd name="T183" fmla="*/ 248 h 2249"/>
                <a:gd name="T184" fmla="+- 0 4344 2988"/>
                <a:gd name="T185" fmla="*/ T184 w 2249"/>
                <a:gd name="T186" fmla="+- 0 209 185"/>
                <a:gd name="T187" fmla="*/ 209 h 2249"/>
                <a:gd name="T188" fmla="+- 0 4197 2988"/>
                <a:gd name="T189" fmla="*/ T188 w 2249"/>
                <a:gd name="T190" fmla="+- 0 188 185"/>
                <a:gd name="T191" fmla="*/ 188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33" y="0"/>
                  </a:moveTo>
                  <a:lnTo>
                    <a:pt x="1056" y="2"/>
                  </a:lnTo>
                  <a:lnTo>
                    <a:pt x="979" y="9"/>
                  </a:lnTo>
                  <a:lnTo>
                    <a:pt x="904" y="21"/>
                  </a:lnTo>
                  <a:lnTo>
                    <a:pt x="831" y="38"/>
                  </a:lnTo>
                  <a:lnTo>
                    <a:pt x="760" y="60"/>
                  </a:lnTo>
                  <a:lnTo>
                    <a:pt x="691" y="86"/>
                  </a:lnTo>
                  <a:lnTo>
                    <a:pt x="624" y="117"/>
                  </a:lnTo>
                  <a:lnTo>
                    <a:pt x="560" y="151"/>
                  </a:lnTo>
                  <a:lnTo>
                    <a:pt x="499" y="190"/>
                  </a:lnTo>
                  <a:lnTo>
                    <a:pt x="440" y="232"/>
                  </a:lnTo>
                  <a:lnTo>
                    <a:pt x="384" y="277"/>
                  </a:lnTo>
                  <a:lnTo>
                    <a:pt x="332" y="327"/>
                  </a:lnTo>
                  <a:lnTo>
                    <a:pt x="282" y="379"/>
                  </a:lnTo>
                  <a:lnTo>
                    <a:pt x="236" y="434"/>
                  </a:lnTo>
                  <a:lnTo>
                    <a:pt x="194" y="492"/>
                  </a:lnTo>
                  <a:lnTo>
                    <a:pt x="155" y="553"/>
                  </a:lnTo>
                  <a:lnTo>
                    <a:pt x="121" y="617"/>
                  </a:lnTo>
                  <a:lnTo>
                    <a:pt x="90" y="682"/>
                  </a:lnTo>
                  <a:lnTo>
                    <a:pt x="64" y="750"/>
                  </a:lnTo>
                  <a:lnTo>
                    <a:pt x="42" y="820"/>
                  </a:lnTo>
                  <a:lnTo>
                    <a:pt x="24" y="892"/>
                  </a:lnTo>
                  <a:lnTo>
                    <a:pt x="11" y="965"/>
                  </a:lnTo>
                  <a:lnTo>
                    <a:pt x="3" y="1040"/>
                  </a:lnTo>
                  <a:lnTo>
                    <a:pt x="0" y="1115"/>
                  </a:lnTo>
                  <a:lnTo>
                    <a:pt x="2" y="1192"/>
                  </a:lnTo>
                  <a:lnTo>
                    <a:pt x="9" y="1269"/>
                  </a:lnTo>
                  <a:lnTo>
                    <a:pt x="22" y="1344"/>
                  </a:lnTo>
                  <a:lnTo>
                    <a:pt x="39" y="1417"/>
                  </a:lnTo>
                  <a:lnTo>
                    <a:pt x="61" y="1488"/>
                  </a:lnTo>
                  <a:lnTo>
                    <a:pt x="87" y="1557"/>
                  </a:lnTo>
                  <a:lnTo>
                    <a:pt x="117" y="1624"/>
                  </a:lnTo>
                  <a:lnTo>
                    <a:pt x="152" y="1688"/>
                  </a:lnTo>
                  <a:lnTo>
                    <a:pt x="190" y="1749"/>
                  </a:lnTo>
                  <a:lnTo>
                    <a:pt x="232" y="1808"/>
                  </a:lnTo>
                  <a:lnTo>
                    <a:pt x="278" y="1864"/>
                  </a:lnTo>
                  <a:lnTo>
                    <a:pt x="327" y="1916"/>
                  </a:lnTo>
                  <a:lnTo>
                    <a:pt x="379" y="1966"/>
                  </a:lnTo>
                  <a:lnTo>
                    <a:pt x="435" y="2012"/>
                  </a:lnTo>
                  <a:lnTo>
                    <a:pt x="493" y="2054"/>
                  </a:lnTo>
                  <a:lnTo>
                    <a:pt x="554" y="2093"/>
                  </a:lnTo>
                  <a:lnTo>
                    <a:pt x="617" y="2127"/>
                  </a:lnTo>
                  <a:lnTo>
                    <a:pt x="683" y="2158"/>
                  </a:lnTo>
                  <a:lnTo>
                    <a:pt x="751" y="2184"/>
                  </a:lnTo>
                  <a:lnTo>
                    <a:pt x="821" y="2207"/>
                  </a:lnTo>
                  <a:lnTo>
                    <a:pt x="892" y="2224"/>
                  </a:lnTo>
                  <a:lnTo>
                    <a:pt x="965" y="2237"/>
                  </a:lnTo>
                  <a:lnTo>
                    <a:pt x="1040" y="2245"/>
                  </a:lnTo>
                  <a:lnTo>
                    <a:pt x="1116" y="2248"/>
                  </a:lnTo>
                  <a:lnTo>
                    <a:pt x="1193" y="2246"/>
                  </a:lnTo>
                  <a:lnTo>
                    <a:pt x="1270" y="2239"/>
                  </a:lnTo>
                  <a:lnTo>
                    <a:pt x="1345" y="2226"/>
                  </a:lnTo>
                  <a:lnTo>
                    <a:pt x="1418" y="2209"/>
                  </a:lnTo>
                  <a:lnTo>
                    <a:pt x="1489" y="2188"/>
                  </a:lnTo>
                  <a:lnTo>
                    <a:pt x="1558" y="2161"/>
                  </a:lnTo>
                  <a:lnTo>
                    <a:pt x="1624" y="2131"/>
                  </a:lnTo>
                  <a:lnTo>
                    <a:pt x="1688" y="2097"/>
                  </a:lnTo>
                  <a:lnTo>
                    <a:pt x="1750" y="2058"/>
                  </a:lnTo>
                  <a:lnTo>
                    <a:pt x="1809" y="2016"/>
                  </a:lnTo>
                  <a:lnTo>
                    <a:pt x="1864" y="1970"/>
                  </a:lnTo>
                  <a:lnTo>
                    <a:pt x="1917" y="1921"/>
                  </a:lnTo>
                  <a:lnTo>
                    <a:pt x="1966" y="1869"/>
                  </a:lnTo>
                  <a:lnTo>
                    <a:pt x="2012" y="1813"/>
                  </a:lnTo>
                  <a:lnTo>
                    <a:pt x="2054" y="1755"/>
                  </a:lnTo>
                  <a:lnTo>
                    <a:pt x="2093" y="1694"/>
                  </a:lnTo>
                  <a:lnTo>
                    <a:pt x="2128" y="1631"/>
                  </a:lnTo>
                  <a:lnTo>
                    <a:pt x="2158" y="1565"/>
                  </a:lnTo>
                  <a:lnTo>
                    <a:pt x="2185" y="1497"/>
                  </a:lnTo>
                  <a:lnTo>
                    <a:pt x="2207" y="1428"/>
                  </a:lnTo>
                  <a:lnTo>
                    <a:pt x="2225" y="1356"/>
                  </a:lnTo>
                  <a:lnTo>
                    <a:pt x="2237" y="1283"/>
                  </a:lnTo>
                  <a:lnTo>
                    <a:pt x="2245" y="1208"/>
                  </a:lnTo>
                  <a:lnTo>
                    <a:pt x="2248" y="1132"/>
                  </a:lnTo>
                  <a:lnTo>
                    <a:pt x="2246" y="1055"/>
                  </a:lnTo>
                  <a:lnTo>
                    <a:pt x="2239" y="979"/>
                  </a:lnTo>
                  <a:lnTo>
                    <a:pt x="2227" y="904"/>
                  </a:lnTo>
                  <a:lnTo>
                    <a:pt x="2210" y="830"/>
                  </a:lnTo>
                  <a:lnTo>
                    <a:pt x="2188" y="759"/>
                  </a:lnTo>
                  <a:lnTo>
                    <a:pt x="2162" y="690"/>
                  </a:lnTo>
                  <a:lnTo>
                    <a:pt x="2131" y="624"/>
                  </a:lnTo>
                  <a:lnTo>
                    <a:pt x="2097" y="560"/>
                  </a:lnTo>
                  <a:lnTo>
                    <a:pt x="2059" y="498"/>
                  </a:lnTo>
                  <a:lnTo>
                    <a:pt x="2016" y="440"/>
                  </a:lnTo>
                  <a:lnTo>
                    <a:pt x="1971" y="384"/>
                  </a:lnTo>
                  <a:lnTo>
                    <a:pt x="1922" y="331"/>
                  </a:lnTo>
                  <a:lnTo>
                    <a:pt x="1869" y="282"/>
                  </a:lnTo>
                  <a:lnTo>
                    <a:pt x="1814" y="236"/>
                  </a:lnTo>
                  <a:lnTo>
                    <a:pt x="1756" y="194"/>
                  </a:lnTo>
                  <a:lnTo>
                    <a:pt x="1695" y="155"/>
                  </a:lnTo>
                  <a:lnTo>
                    <a:pt x="1631" y="120"/>
                  </a:lnTo>
                  <a:lnTo>
                    <a:pt x="1566" y="90"/>
                  </a:lnTo>
                  <a:lnTo>
                    <a:pt x="1498" y="63"/>
                  </a:lnTo>
                  <a:lnTo>
                    <a:pt x="1428" y="41"/>
                  </a:lnTo>
                  <a:lnTo>
                    <a:pt x="1356" y="24"/>
                  </a:lnTo>
                  <a:lnTo>
                    <a:pt x="1283" y="11"/>
                  </a:lnTo>
                  <a:lnTo>
                    <a:pt x="1209" y="3"/>
                  </a:lnTo>
                  <a:lnTo>
                    <a:pt x="1133"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a:solidFill>
                  <a:srgbClr val="000000"/>
                </a:solidFill>
                <a:latin typeface="Calibri" panose="020F0502020204030204"/>
              </a:endParaRPr>
            </a:p>
          </p:txBody>
        </p:sp>
        <p:sp>
          <p:nvSpPr>
            <p:cNvPr id="13" name="Freeform 52">
              <a:extLst>
                <a:ext uri="{FF2B5EF4-FFF2-40B4-BE49-F238E27FC236}">
                  <a16:creationId xmlns:a16="http://schemas.microsoft.com/office/drawing/2014/main" id="{0550E292-33F4-4ACC-9E4F-BB104E50CF95}"/>
                </a:ext>
              </a:extLst>
            </p:cNvPr>
            <p:cNvSpPr>
              <a:spLocks/>
            </p:cNvSpPr>
            <p:nvPr/>
          </p:nvSpPr>
          <p:spPr bwMode="auto">
            <a:xfrm>
              <a:off x="4896" y="177"/>
              <a:ext cx="2249" cy="2249"/>
            </a:xfrm>
            <a:custGeom>
              <a:avLst/>
              <a:gdLst>
                <a:gd name="T0" fmla="+- 0 5944 4897"/>
                <a:gd name="T1" fmla="*/ T0 w 2249"/>
                <a:gd name="T2" fmla="+- 0 180 177"/>
                <a:gd name="T3" fmla="*/ 180 h 2249"/>
                <a:gd name="T4" fmla="+- 0 5794 4897"/>
                <a:gd name="T5" fmla="*/ T4 w 2249"/>
                <a:gd name="T6" fmla="+- 0 200 177"/>
                <a:gd name="T7" fmla="*/ 200 h 2249"/>
                <a:gd name="T8" fmla="+- 0 5652 4897"/>
                <a:gd name="T9" fmla="*/ T8 w 2249"/>
                <a:gd name="T10" fmla="+- 0 240 177"/>
                <a:gd name="T11" fmla="*/ 240 h 2249"/>
                <a:gd name="T12" fmla="+- 0 5517 4897"/>
                <a:gd name="T13" fmla="*/ T12 w 2249"/>
                <a:gd name="T14" fmla="+- 0 296 177"/>
                <a:gd name="T15" fmla="*/ 296 h 2249"/>
                <a:gd name="T16" fmla="+- 0 5392 4897"/>
                <a:gd name="T17" fmla="*/ T16 w 2249"/>
                <a:gd name="T18" fmla="+- 0 369 177"/>
                <a:gd name="T19" fmla="*/ 369 h 2249"/>
                <a:gd name="T20" fmla="+- 0 5279 4897"/>
                <a:gd name="T21" fmla="*/ T20 w 2249"/>
                <a:gd name="T22" fmla="+- 0 458 177"/>
                <a:gd name="T23" fmla="*/ 458 h 2249"/>
                <a:gd name="T24" fmla="+- 0 5177 4897"/>
                <a:gd name="T25" fmla="*/ T24 w 2249"/>
                <a:gd name="T26" fmla="+- 0 559 177"/>
                <a:gd name="T27" fmla="*/ 559 h 2249"/>
                <a:gd name="T28" fmla="+- 0 5089 4897"/>
                <a:gd name="T29" fmla="*/ T28 w 2249"/>
                <a:gd name="T30" fmla="+- 0 673 177"/>
                <a:gd name="T31" fmla="*/ 673 h 2249"/>
                <a:gd name="T32" fmla="+- 0 5016 4897"/>
                <a:gd name="T33" fmla="*/ T32 w 2249"/>
                <a:gd name="T34" fmla="+- 0 798 177"/>
                <a:gd name="T35" fmla="*/ 798 h 2249"/>
                <a:gd name="T36" fmla="+- 0 4959 4897"/>
                <a:gd name="T37" fmla="*/ T36 w 2249"/>
                <a:gd name="T38" fmla="+- 0 932 177"/>
                <a:gd name="T39" fmla="*/ 932 h 2249"/>
                <a:gd name="T40" fmla="+- 0 4920 4897"/>
                <a:gd name="T41" fmla="*/ T40 w 2249"/>
                <a:gd name="T42" fmla="+- 0 1075 177"/>
                <a:gd name="T43" fmla="*/ 1075 h 2249"/>
                <a:gd name="T44" fmla="+- 0 4899 4897"/>
                <a:gd name="T45" fmla="*/ T44 w 2249"/>
                <a:gd name="T46" fmla="+- 0 1225 177"/>
                <a:gd name="T47" fmla="*/ 1225 h 2249"/>
                <a:gd name="T48" fmla="+- 0 4899 4897"/>
                <a:gd name="T49" fmla="*/ T48 w 2249"/>
                <a:gd name="T50" fmla="+- 0 1379 177"/>
                <a:gd name="T51" fmla="*/ 1379 h 2249"/>
                <a:gd name="T52" fmla="+- 0 4920 4897"/>
                <a:gd name="T53" fmla="*/ T52 w 2249"/>
                <a:gd name="T54" fmla="+- 0 1528 177"/>
                <a:gd name="T55" fmla="*/ 1528 h 2249"/>
                <a:gd name="T56" fmla="+- 0 4959 4897"/>
                <a:gd name="T57" fmla="*/ T56 w 2249"/>
                <a:gd name="T58" fmla="+- 0 1671 177"/>
                <a:gd name="T59" fmla="*/ 1671 h 2249"/>
                <a:gd name="T60" fmla="+- 0 5016 4897"/>
                <a:gd name="T61" fmla="*/ T60 w 2249"/>
                <a:gd name="T62" fmla="+- 0 1805 177"/>
                <a:gd name="T63" fmla="*/ 1805 h 2249"/>
                <a:gd name="T64" fmla="+- 0 5089 4897"/>
                <a:gd name="T65" fmla="*/ T64 w 2249"/>
                <a:gd name="T66" fmla="+- 0 1930 177"/>
                <a:gd name="T67" fmla="*/ 1930 h 2249"/>
                <a:gd name="T68" fmla="+- 0 5177 4897"/>
                <a:gd name="T69" fmla="*/ T68 w 2249"/>
                <a:gd name="T70" fmla="+- 0 2044 177"/>
                <a:gd name="T71" fmla="*/ 2044 h 2249"/>
                <a:gd name="T72" fmla="+- 0 5279 4897"/>
                <a:gd name="T73" fmla="*/ T72 w 2249"/>
                <a:gd name="T74" fmla="+- 0 2146 177"/>
                <a:gd name="T75" fmla="*/ 2146 h 2249"/>
                <a:gd name="T76" fmla="+- 0 5392 4897"/>
                <a:gd name="T77" fmla="*/ T76 w 2249"/>
                <a:gd name="T78" fmla="+- 0 2234 177"/>
                <a:gd name="T79" fmla="*/ 2234 h 2249"/>
                <a:gd name="T80" fmla="+- 0 5517 4897"/>
                <a:gd name="T81" fmla="*/ T80 w 2249"/>
                <a:gd name="T82" fmla="+- 0 2307 177"/>
                <a:gd name="T83" fmla="*/ 2307 h 2249"/>
                <a:gd name="T84" fmla="+- 0 5652 4897"/>
                <a:gd name="T85" fmla="*/ T84 w 2249"/>
                <a:gd name="T86" fmla="+- 0 2364 177"/>
                <a:gd name="T87" fmla="*/ 2364 h 2249"/>
                <a:gd name="T88" fmla="+- 0 5794 4897"/>
                <a:gd name="T89" fmla="*/ T88 w 2249"/>
                <a:gd name="T90" fmla="+- 0 2403 177"/>
                <a:gd name="T91" fmla="*/ 2403 h 2249"/>
                <a:gd name="T92" fmla="+- 0 5944 4897"/>
                <a:gd name="T93" fmla="*/ T92 w 2249"/>
                <a:gd name="T94" fmla="+- 0 2423 177"/>
                <a:gd name="T95" fmla="*/ 2423 h 2249"/>
                <a:gd name="T96" fmla="+- 0 6098 4897"/>
                <a:gd name="T97" fmla="*/ T96 w 2249"/>
                <a:gd name="T98" fmla="+- 0 2423 177"/>
                <a:gd name="T99" fmla="*/ 2423 h 2249"/>
                <a:gd name="T100" fmla="+- 0 6248 4897"/>
                <a:gd name="T101" fmla="*/ T100 w 2249"/>
                <a:gd name="T102" fmla="+- 0 2403 177"/>
                <a:gd name="T103" fmla="*/ 2403 h 2249"/>
                <a:gd name="T104" fmla="+- 0 6390 4897"/>
                <a:gd name="T105" fmla="*/ T104 w 2249"/>
                <a:gd name="T106" fmla="+- 0 2364 177"/>
                <a:gd name="T107" fmla="*/ 2364 h 2249"/>
                <a:gd name="T108" fmla="+- 0 6525 4897"/>
                <a:gd name="T109" fmla="*/ T108 w 2249"/>
                <a:gd name="T110" fmla="+- 0 2307 177"/>
                <a:gd name="T111" fmla="*/ 2307 h 2249"/>
                <a:gd name="T112" fmla="+- 0 6650 4897"/>
                <a:gd name="T113" fmla="*/ T112 w 2249"/>
                <a:gd name="T114" fmla="+- 0 2234 177"/>
                <a:gd name="T115" fmla="*/ 2234 h 2249"/>
                <a:gd name="T116" fmla="+- 0 6763 4897"/>
                <a:gd name="T117" fmla="*/ T116 w 2249"/>
                <a:gd name="T118" fmla="+- 0 2146 177"/>
                <a:gd name="T119" fmla="*/ 2146 h 2249"/>
                <a:gd name="T120" fmla="+- 0 6865 4897"/>
                <a:gd name="T121" fmla="*/ T120 w 2249"/>
                <a:gd name="T122" fmla="+- 0 2044 177"/>
                <a:gd name="T123" fmla="*/ 2044 h 2249"/>
                <a:gd name="T124" fmla="+- 0 6953 4897"/>
                <a:gd name="T125" fmla="*/ T124 w 2249"/>
                <a:gd name="T126" fmla="+- 0 1930 177"/>
                <a:gd name="T127" fmla="*/ 1930 h 2249"/>
                <a:gd name="T128" fmla="+- 0 7026 4897"/>
                <a:gd name="T129" fmla="*/ T128 w 2249"/>
                <a:gd name="T130" fmla="+- 0 1805 177"/>
                <a:gd name="T131" fmla="*/ 1805 h 2249"/>
                <a:gd name="T132" fmla="+- 0 7083 4897"/>
                <a:gd name="T133" fmla="*/ T132 w 2249"/>
                <a:gd name="T134" fmla="+- 0 1671 177"/>
                <a:gd name="T135" fmla="*/ 1671 h 2249"/>
                <a:gd name="T136" fmla="+- 0 7122 4897"/>
                <a:gd name="T137" fmla="*/ T136 w 2249"/>
                <a:gd name="T138" fmla="+- 0 1528 177"/>
                <a:gd name="T139" fmla="*/ 1528 h 2249"/>
                <a:gd name="T140" fmla="+- 0 7143 4897"/>
                <a:gd name="T141" fmla="*/ T140 w 2249"/>
                <a:gd name="T142" fmla="+- 0 1379 177"/>
                <a:gd name="T143" fmla="*/ 1379 h 2249"/>
                <a:gd name="T144" fmla="+- 0 7143 4897"/>
                <a:gd name="T145" fmla="*/ T144 w 2249"/>
                <a:gd name="T146" fmla="+- 0 1225 177"/>
                <a:gd name="T147" fmla="*/ 1225 h 2249"/>
                <a:gd name="T148" fmla="+- 0 7122 4897"/>
                <a:gd name="T149" fmla="*/ T148 w 2249"/>
                <a:gd name="T150" fmla="+- 0 1075 177"/>
                <a:gd name="T151" fmla="*/ 1075 h 2249"/>
                <a:gd name="T152" fmla="+- 0 7083 4897"/>
                <a:gd name="T153" fmla="*/ T152 w 2249"/>
                <a:gd name="T154" fmla="+- 0 932 177"/>
                <a:gd name="T155" fmla="*/ 932 h 2249"/>
                <a:gd name="T156" fmla="+- 0 7026 4897"/>
                <a:gd name="T157" fmla="*/ T156 w 2249"/>
                <a:gd name="T158" fmla="+- 0 798 177"/>
                <a:gd name="T159" fmla="*/ 798 h 2249"/>
                <a:gd name="T160" fmla="+- 0 6953 4897"/>
                <a:gd name="T161" fmla="*/ T160 w 2249"/>
                <a:gd name="T162" fmla="+- 0 673 177"/>
                <a:gd name="T163" fmla="*/ 673 h 2249"/>
                <a:gd name="T164" fmla="+- 0 6865 4897"/>
                <a:gd name="T165" fmla="*/ T164 w 2249"/>
                <a:gd name="T166" fmla="+- 0 559 177"/>
                <a:gd name="T167" fmla="*/ 559 h 2249"/>
                <a:gd name="T168" fmla="+- 0 6763 4897"/>
                <a:gd name="T169" fmla="*/ T168 w 2249"/>
                <a:gd name="T170" fmla="+- 0 458 177"/>
                <a:gd name="T171" fmla="*/ 458 h 2249"/>
                <a:gd name="T172" fmla="+- 0 6650 4897"/>
                <a:gd name="T173" fmla="*/ T172 w 2249"/>
                <a:gd name="T174" fmla="+- 0 369 177"/>
                <a:gd name="T175" fmla="*/ 369 h 2249"/>
                <a:gd name="T176" fmla="+- 0 6525 4897"/>
                <a:gd name="T177" fmla="*/ T176 w 2249"/>
                <a:gd name="T178" fmla="+- 0 296 177"/>
                <a:gd name="T179" fmla="*/ 296 h 2249"/>
                <a:gd name="T180" fmla="+- 0 6390 4897"/>
                <a:gd name="T181" fmla="*/ T180 w 2249"/>
                <a:gd name="T182" fmla="+- 0 240 177"/>
                <a:gd name="T183" fmla="*/ 240 h 2249"/>
                <a:gd name="T184" fmla="+- 0 6248 4897"/>
                <a:gd name="T185" fmla="*/ T184 w 2249"/>
                <a:gd name="T186" fmla="+- 0 200 177"/>
                <a:gd name="T187" fmla="*/ 200 h 2249"/>
                <a:gd name="T188" fmla="+- 0 6098 4897"/>
                <a:gd name="T189" fmla="*/ T188 w 2249"/>
                <a:gd name="T190" fmla="+- 0 180 177"/>
                <a:gd name="T191" fmla="*/ 180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24" y="0"/>
                  </a:moveTo>
                  <a:lnTo>
                    <a:pt x="1047" y="3"/>
                  </a:lnTo>
                  <a:lnTo>
                    <a:pt x="971" y="11"/>
                  </a:lnTo>
                  <a:lnTo>
                    <a:pt x="897" y="23"/>
                  </a:lnTo>
                  <a:lnTo>
                    <a:pt x="825" y="41"/>
                  </a:lnTo>
                  <a:lnTo>
                    <a:pt x="755" y="63"/>
                  </a:lnTo>
                  <a:lnTo>
                    <a:pt x="686" y="89"/>
                  </a:lnTo>
                  <a:lnTo>
                    <a:pt x="620" y="119"/>
                  </a:lnTo>
                  <a:lnTo>
                    <a:pt x="557" y="154"/>
                  </a:lnTo>
                  <a:lnTo>
                    <a:pt x="495" y="192"/>
                  </a:lnTo>
                  <a:lnTo>
                    <a:pt x="437" y="235"/>
                  </a:lnTo>
                  <a:lnTo>
                    <a:pt x="382" y="281"/>
                  </a:lnTo>
                  <a:lnTo>
                    <a:pt x="329" y="330"/>
                  </a:lnTo>
                  <a:lnTo>
                    <a:pt x="280" y="382"/>
                  </a:lnTo>
                  <a:lnTo>
                    <a:pt x="234" y="438"/>
                  </a:lnTo>
                  <a:lnTo>
                    <a:pt x="192" y="496"/>
                  </a:lnTo>
                  <a:lnTo>
                    <a:pt x="153" y="557"/>
                  </a:lnTo>
                  <a:lnTo>
                    <a:pt x="119" y="621"/>
                  </a:lnTo>
                  <a:lnTo>
                    <a:pt x="88" y="687"/>
                  </a:lnTo>
                  <a:lnTo>
                    <a:pt x="62" y="755"/>
                  </a:lnTo>
                  <a:lnTo>
                    <a:pt x="40" y="826"/>
                  </a:lnTo>
                  <a:lnTo>
                    <a:pt x="23" y="898"/>
                  </a:lnTo>
                  <a:lnTo>
                    <a:pt x="10" y="972"/>
                  </a:lnTo>
                  <a:lnTo>
                    <a:pt x="2" y="1048"/>
                  </a:lnTo>
                  <a:lnTo>
                    <a:pt x="0" y="1125"/>
                  </a:lnTo>
                  <a:lnTo>
                    <a:pt x="2" y="1202"/>
                  </a:lnTo>
                  <a:lnTo>
                    <a:pt x="10" y="1277"/>
                  </a:lnTo>
                  <a:lnTo>
                    <a:pt x="23" y="1351"/>
                  </a:lnTo>
                  <a:lnTo>
                    <a:pt x="40" y="1424"/>
                  </a:lnTo>
                  <a:lnTo>
                    <a:pt x="62" y="1494"/>
                  </a:lnTo>
                  <a:lnTo>
                    <a:pt x="88" y="1562"/>
                  </a:lnTo>
                  <a:lnTo>
                    <a:pt x="119" y="1628"/>
                  </a:lnTo>
                  <a:lnTo>
                    <a:pt x="153" y="1692"/>
                  </a:lnTo>
                  <a:lnTo>
                    <a:pt x="192" y="1753"/>
                  </a:lnTo>
                  <a:lnTo>
                    <a:pt x="234" y="1812"/>
                  </a:lnTo>
                  <a:lnTo>
                    <a:pt x="280" y="1867"/>
                  </a:lnTo>
                  <a:lnTo>
                    <a:pt x="329" y="1920"/>
                  </a:lnTo>
                  <a:lnTo>
                    <a:pt x="382" y="1969"/>
                  </a:lnTo>
                  <a:lnTo>
                    <a:pt x="437" y="2015"/>
                  </a:lnTo>
                  <a:lnTo>
                    <a:pt x="495" y="2057"/>
                  </a:lnTo>
                  <a:lnTo>
                    <a:pt x="557" y="2095"/>
                  </a:lnTo>
                  <a:lnTo>
                    <a:pt x="620" y="2130"/>
                  </a:lnTo>
                  <a:lnTo>
                    <a:pt x="686" y="2160"/>
                  </a:lnTo>
                  <a:lnTo>
                    <a:pt x="755" y="2187"/>
                  </a:lnTo>
                  <a:lnTo>
                    <a:pt x="825" y="2209"/>
                  </a:lnTo>
                  <a:lnTo>
                    <a:pt x="897" y="2226"/>
                  </a:lnTo>
                  <a:lnTo>
                    <a:pt x="971" y="2239"/>
                  </a:lnTo>
                  <a:lnTo>
                    <a:pt x="1047" y="2246"/>
                  </a:lnTo>
                  <a:lnTo>
                    <a:pt x="1124" y="2249"/>
                  </a:lnTo>
                  <a:lnTo>
                    <a:pt x="1201" y="2246"/>
                  </a:lnTo>
                  <a:lnTo>
                    <a:pt x="1277" y="2239"/>
                  </a:lnTo>
                  <a:lnTo>
                    <a:pt x="1351" y="2226"/>
                  </a:lnTo>
                  <a:lnTo>
                    <a:pt x="1423" y="2209"/>
                  </a:lnTo>
                  <a:lnTo>
                    <a:pt x="1493" y="2187"/>
                  </a:lnTo>
                  <a:lnTo>
                    <a:pt x="1562" y="2160"/>
                  </a:lnTo>
                  <a:lnTo>
                    <a:pt x="1628" y="2130"/>
                  </a:lnTo>
                  <a:lnTo>
                    <a:pt x="1691" y="2095"/>
                  </a:lnTo>
                  <a:lnTo>
                    <a:pt x="1753" y="2057"/>
                  </a:lnTo>
                  <a:lnTo>
                    <a:pt x="1811" y="2015"/>
                  </a:lnTo>
                  <a:lnTo>
                    <a:pt x="1866" y="1969"/>
                  </a:lnTo>
                  <a:lnTo>
                    <a:pt x="1919" y="1920"/>
                  </a:lnTo>
                  <a:lnTo>
                    <a:pt x="1968" y="1867"/>
                  </a:lnTo>
                  <a:lnTo>
                    <a:pt x="2014" y="1812"/>
                  </a:lnTo>
                  <a:lnTo>
                    <a:pt x="2056" y="1753"/>
                  </a:lnTo>
                  <a:lnTo>
                    <a:pt x="2095" y="1692"/>
                  </a:lnTo>
                  <a:lnTo>
                    <a:pt x="2129" y="1628"/>
                  </a:lnTo>
                  <a:lnTo>
                    <a:pt x="2160" y="1562"/>
                  </a:lnTo>
                  <a:lnTo>
                    <a:pt x="2186" y="1494"/>
                  </a:lnTo>
                  <a:lnTo>
                    <a:pt x="2208" y="1424"/>
                  </a:lnTo>
                  <a:lnTo>
                    <a:pt x="2225" y="1351"/>
                  </a:lnTo>
                  <a:lnTo>
                    <a:pt x="2238" y="1277"/>
                  </a:lnTo>
                  <a:lnTo>
                    <a:pt x="2246" y="1202"/>
                  </a:lnTo>
                  <a:lnTo>
                    <a:pt x="2248" y="1125"/>
                  </a:lnTo>
                  <a:lnTo>
                    <a:pt x="2246" y="1048"/>
                  </a:lnTo>
                  <a:lnTo>
                    <a:pt x="2238" y="972"/>
                  </a:lnTo>
                  <a:lnTo>
                    <a:pt x="2225" y="898"/>
                  </a:lnTo>
                  <a:lnTo>
                    <a:pt x="2208" y="826"/>
                  </a:lnTo>
                  <a:lnTo>
                    <a:pt x="2186" y="755"/>
                  </a:lnTo>
                  <a:lnTo>
                    <a:pt x="2160" y="687"/>
                  </a:lnTo>
                  <a:lnTo>
                    <a:pt x="2129" y="621"/>
                  </a:lnTo>
                  <a:lnTo>
                    <a:pt x="2095" y="557"/>
                  </a:lnTo>
                  <a:lnTo>
                    <a:pt x="2056" y="496"/>
                  </a:lnTo>
                  <a:lnTo>
                    <a:pt x="2014" y="438"/>
                  </a:lnTo>
                  <a:lnTo>
                    <a:pt x="1968" y="382"/>
                  </a:lnTo>
                  <a:lnTo>
                    <a:pt x="1919" y="330"/>
                  </a:lnTo>
                  <a:lnTo>
                    <a:pt x="1866" y="281"/>
                  </a:lnTo>
                  <a:lnTo>
                    <a:pt x="1811" y="235"/>
                  </a:lnTo>
                  <a:lnTo>
                    <a:pt x="1753" y="192"/>
                  </a:lnTo>
                  <a:lnTo>
                    <a:pt x="1691" y="154"/>
                  </a:lnTo>
                  <a:lnTo>
                    <a:pt x="1628" y="119"/>
                  </a:lnTo>
                  <a:lnTo>
                    <a:pt x="1562" y="89"/>
                  </a:lnTo>
                  <a:lnTo>
                    <a:pt x="1493" y="63"/>
                  </a:lnTo>
                  <a:lnTo>
                    <a:pt x="1423" y="41"/>
                  </a:lnTo>
                  <a:lnTo>
                    <a:pt x="1351" y="23"/>
                  </a:lnTo>
                  <a:lnTo>
                    <a:pt x="1277" y="11"/>
                  </a:lnTo>
                  <a:lnTo>
                    <a:pt x="1201" y="3"/>
                  </a:lnTo>
                  <a:lnTo>
                    <a:pt x="1124"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a:solidFill>
                  <a:srgbClr val="000000"/>
                </a:solidFill>
                <a:latin typeface="Calibri" panose="020F0502020204030204"/>
              </a:endParaRPr>
            </a:p>
          </p:txBody>
        </p:sp>
        <p:sp>
          <p:nvSpPr>
            <p:cNvPr id="14" name="Freeform 51">
              <a:extLst>
                <a:ext uri="{FF2B5EF4-FFF2-40B4-BE49-F238E27FC236}">
                  <a16:creationId xmlns:a16="http://schemas.microsoft.com/office/drawing/2014/main" id="{99CB7553-99E1-46A7-B305-CEABC1BFB11D}"/>
                </a:ext>
              </a:extLst>
            </p:cNvPr>
            <p:cNvSpPr>
              <a:spLocks/>
            </p:cNvSpPr>
            <p:nvPr/>
          </p:nvSpPr>
          <p:spPr bwMode="auto">
            <a:xfrm>
              <a:off x="6255" y="3199"/>
              <a:ext cx="2249" cy="2249"/>
            </a:xfrm>
            <a:custGeom>
              <a:avLst/>
              <a:gdLst>
                <a:gd name="T0" fmla="+- 0 7303 6256"/>
                <a:gd name="T1" fmla="*/ T0 w 2249"/>
                <a:gd name="T2" fmla="+- 0 3202 3200"/>
                <a:gd name="T3" fmla="*/ 3202 h 2249"/>
                <a:gd name="T4" fmla="+- 0 7153 6256"/>
                <a:gd name="T5" fmla="*/ T4 w 2249"/>
                <a:gd name="T6" fmla="+- 0 3222 3200"/>
                <a:gd name="T7" fmla="*/ 3222 h 2249"/>
                <a:gd name="T8" fmla="+- 0 7010 6256"/>
                <a:gd name="T9" fmla="*/ T8 w 2249"/>
                <a:gd name="T10" fmla="+- 0 3262 3200"/>
                <a:gd name="T11" fmla="*/ 3262 h 2249"/>
                <a:gd name="T12" fmla="+- 0 6876 6256"/>
                <a:gd name="T13" fmla="*/ T12 w 2249"/>
                <a:gd name="T14" fmla="+- 0 3318 3200"/>
                <a:gd name="T15" fmla="*/ 3318 h 2249"/>
                <a:gd name="T16" fmla="+- 0 6751 6256"/>
                <a:gd name="T17" fmla="*/ T16 w 2249"/>
                <a:gd name="T18" fmla="+- 0 3392 3200"/>
                <a:gd name="T19" fmla="*/ 3392 h 2249"/>
                <a:gd name="T20" fmla="+- 0 6637 6256"/>
                <a:gd name="T21" fmla="*/ T20 w 2249"/>
                <a:gd name="T22" fmla="+- 0 3480 3200"/>
                <a:gd name="T23" fmla="*/ 3480 h 2249"/>
                <a:gd name="T24" fmla="+- 0 6536 6256"/>
                <a:gd name="T25" fmla="*/ T24 w 2249"/>
                <a:gd name="T26" fmla="+- 0 3581 3200"/>
                <a:gd name="T27" fmla="*/ 3581 h 2249"/>
                <a:gd name="T28" fmla="+- 0 6448 6256"/>
                <a:gd name="T29" fmla="*/ T28 w 2249"/>
                <a:gd name="T30" fmla="+- 0 3695 3200"/>
                <a:gd name="T31" fmla="*/ 3695 h 2249"/>
                <a:gd name="T32" fmla="+- 0 6374 6256"/>
                <a:gd name="T33" fmla="*/ T32 w 2249"/>
                <a:gd name="T34" fmla="+- 0 3820 3200"/>
                <a:gd name="T35" fmla="*/ 3820 h 2249"/>
                <a:gd name="T36" fmla="+- 0 6318 6256"/>
                <a:gd name="T37" fmla="*/ T36 w 2249"/>
                <a:gd name="T38" fmla="+- 0 3955 3200"/>
                <a:gd name="T39" fmla="*/ 3955 h 2249"/>
                <a:gd name="T40" fmla="+- 0 6278 6256"/>
                <a:gd name="T41" fmla="*/ T40 w 2249"/>
                <a:gd name="T42" fmla="+- 0 4097 3200"/>
                <a:gd name="T43" fmla="*/ 4097 h 2249"/>
                <a:gd name="T44" fmla="+- 0 6258 6256"/>
                <a:gd name="T45" fmla="*/ T44 w 2249"/>
                <a:gd name="T46" fmla="+- 0 4247 3200"/>
                <a:gd name="T47" fmla="*/ 4247 h 2249"/>
                <a:gd name="T48" fmla="+- 0 6258 6256"/>
                <a:gd name="T49" fmla="*/ T48 w 2249"/>
                <a:gd name="T50" fmla="+- 0 4401 3200"/>
                <a:gd name="T51" fmla="*/ 4401 h 2249"/>
                <a:gd name="T52" fmla="+- 0 6278 6256"/>
                <a:gd name="T53" fmla="*/ T52 w 2249"/>
                <a:gd name="T54" fmla="+- 0 4550 3200"/>
                <a:gd name="T55" fmla="*/ 4550 h 2249"/>
                <a:gd name="T56" fmla="+- 0 6318 6256"/>
                <a:gd name="T57" fmla="*/ T56 w 2249"/>
                <a:gd name="T58" fmla="+- 0 4693 3200"/>
                <a:gd name="T59" fmla="*/ 4693 h 2249"/>
                <a:gd name="T60" fmla="+- 0 6374 6256"/>
                <a:gd name="T61" fmla="*/ T60 w 2249"/>
                <a:gd name="T62" fmla="+- 0 4828 3200"/>
                <a:gd name="T63" fmla="*/ 4828 h 2249"/>
                <a:gd name="T64" fmla="+- 0 6448 6256"/>
                <a:gd name="T65" fmla="*/ T64 w 2249"/>
                <a:gd name="T66" fmla="+- 0 4952 3200"/>
                <a:gd name="T67" fmla="*/ 4952 h 2249"/>
                <a:gd name="T68" fmla="+- 0 6536 6256"/>
                <a:gd name="T69" fmla="*/ T68 w 2249"/>
                <a:gd name="T70" fmla="+- 0 5066 3200"/>
                <a:gd name="T71" fmla="*/ 5066 h 2249"/>
                <a:gd name="T72" fmla="+- 0 6637 6256"/>
                <a:gd name="T73" fmla="*/ T72 w 2249"/>
                <a:gd name="T74" fmla="+- 0 5168 3200"/>
                <a:gd name="T75" fmla="*/ 5168 h 2249"/>
                <a:gd name="T76" fmla="+- 0 6751 6256"/>
                <a:gd name="T77" fmla="*/ T76 w 2249"/>
                <a:gd name="T78" fmla="+- 0 5256 3200"/>
                <a:gd name="T79" fmla="*/ 5256 h 2249"/>
                <a:gd name="T80" fmla="+- 0 6876 6256"/>
                <a:gd name="T81" fmla="*/ T80 w 2249"/>
                <a:gd name="T82" fmla="+- 0 5329 3200"/>
                <a:gd name="T83" fmla="*/ 5329 h 2249"/>
                <a:gd name="T84" fmla="+- 0 7010 6256"/>
                <a:gd name="T85" fmla="*/ T84 w 2249"/>
                <a:gd name="T86" fmla="+- 0 5386 3200"/>
                <a:gd name="T87" fmla="*/ 5386 h 2249"/>
                <a:gd name="T88" fmla="+- 0 7153 6256"/>
                <a:gd name="T89" fmla="*/ T88 w 2249"/>
                <a:gd name="T90" fmla="+- 0 5425 3200"/>
                <a:gd name="T91" fmla="*/ 5425 h 2249"/>
                <a:gd name="T92" fmla="+- 0 7303 6256"/>
                <a:gd name="T93" fmla="*/ T92 w 2249"/>
                <a:gd name="T94" fmla="+- 0 5445 3200"/>
                <a:gd name="T95" fmla="*/ 5445 h 2249"/>
                <a:gd name="T96" fmla="+- 0 7457 6256"/>
                <a:gd name="T97" fmla="*/ T96 w 2249"/>
                <a:gd name="T98" fmla="+- 0 5445 3200"/>
                <a:gd name="T99" fmla="*/ 5445 h 2249"/>
                <a:gd name="T100" fmla="+- 0 7606 6256"/>
                <a:gd name="T101" fmla="*/ T100 w 2249"/>
                <a:gd name="T102" fmla="+- 0 5425 3200"/>
                <a:gd name="T103" fmla="*/ 5425 h 2249"/>
                <a:gd name="T104" fmla="+- 0 7749 6256"/>
                <a:gd name="T105" fmla="*/ T104 w 2249"/>
                <a:gd name="T106" fmla="+- 0 5386 3200"/>
                <a:gd name="T107" fmla="*/ 5386 h 2249"/>
                <a:gd name="T108" fmla="+- 0 7883 6256"/>
                <a:gd name="T109" fmla="*/ T108 w 2249"/>
                <a:gd name="T110" fmla="+- 0 5329 3200"/>
                <a:gd name="T111" fmla="*/ 5329 h 2249"/>
                <a:gd name="T112" fmla="+- 0 8008 6256"/>
                <a:gd name="T113" fmla="*/ T112 w 2249"/>
                <a:gd name="T114" fmla="+- 0 5256 3200"/>
                <a:gd name="T115" fmla="*/ 5256 h 2249"/>
                <a:gd name="T116" fmla="+- 0 8122 6256"/>
                <a:gd name="T117" fmla="*/ T116 w 2249"/>
                <a:gd name="T118" fmla="+- 0 5168 3200"/>
                <a:gd name="T119" fmla="*/ 5168 h 2249"/>
                <a:gd name="T120" fmla="+- 0 8224 6256"/>
                <a:gd name="T121" fmla="*/ T120 w 2249"/>
                <a:gd name="T122" fmla="+- 0 5066 3200"/>
                <a:gd name="T123" fmla="*/ 5066 h 2249"/>
                <a:gd name="T124" fmla="+- 0 8312 6256"/>
                <a:gd name="T125" fmla="*/ T124 w 2249"/>
                <a:gd name="T126" fmla="+- 0 4952 3200"/>
                <a:gd name="T127" fmla="*/ 4952 h 2249"/>
                <a:gd name="T128" fmla="+- 0 8385 6256"/>
                <a:gd name="T129" fmla="*/ T128 w 2249"/>
                <a:gd name="T130" fmla="+- 0 4828 3200"/>
                <a:gd name="T131" fmla="*/ 4828 h 2249"/>
                <a:gd name="T132" fmla="+- 0 8442 6256"/>
                <a:gd name="T133" fmla="*/ T132 w 2249"/>
                <a:gd name="T134" fmla="+- 0 4693 3200"/>
                <a:gd name="T135" fmla="*/ 4693 h 2249"/>
                <a:gd name="T136" fmla="+- 0 8481 6256"/>
                <a:gd name="T137" fmla="*/ T136 w 2249"/>
                <a:gd name="T138" fmla="+- 0 4550 3200"/>
                <a:gd name="T139" fmla="*/ 4550 h 2249"/>
                <a:gd name="T140" fmla="+- 0 8501 6256"/>
                <a:gd name="T141" fmla="*/ T140 w 2249"/>
                <a:gd name="T142" fmla="+- 0 4401 3200"/>
                <a:gd name="T143" fmla="*/ 4401 h 2249"/>
                <a:gd name="T144" fmla="+- 0 8501 6256"/>
                <a:gd name="T145" fmla="*/ T144 w 2249"/>
                <a:gd name="T146" fmla="+- 0 4247 3200"/>
                <a:gd name="T147" fmla="*/ 4247 h 2249"/>
                <a:gd name="T148" fmla="+- 0 8481 6256"/>
                <a:gd name="T149" fmla="*/ T148 w 2249"/>
                <a:gd name="T150" fmla="+- 0 4097 3200"/>
                <a:gd name="T151" fmla="*/ 4097 h 2249"/>
                <a:gd name="T152" fmla="+- 0 8442 6256"/>
                <a:gd name="T153" fmla="*/ T152 w 2249"/>
                <a:gd name="T154" fmla="+- 0 3955 3200"/>
                <a:gd name="T155" fmla="*/ 3955 h 2249"/>
                <a:gd name="T156" fmla="+- 0 8385 6256"/>
                <a:gd name="T157" fmla="*/ T156 w 2249"/>
                <a:gd name="T158" fmla="+- 0 3820 3200"/>
                <a:gd name="T159" fmla="*/ 3820 h 2249"/>
                <a:gd name="T160" fmla="+- 0 8312 6256"/>
                <a:gd name="T161" fmla="*/ T160 w 2249"/>
                <a:gd name="T162" fmla="+- 0 3695 3200"/>
                <a:gd name="T163" fmla="*/ 3695 h 2249"/>
                <a:gd name="T164" fmla="+- 0 8224 6256"/>
                <a:gd name="T165" fmla="*/ T164 w 2249"/>
                <a:gd name="T166" fmla="+- 0 3581 3200"/>
                <a:gd name="T167" fmla="*/ 3581 h 2249"/>
                <a:gd name="T168" fmla="+- 0 8122 6256"/>
                <a:gd name="T169" fmla="*/ T168 w 2249"/>
                <a:gd name="T170" fmla="+- 0 3480 3200"/>
                <a:gd name="T171" fmla="*/ 3480 h 2249"/>
                <a:gd name="T172" fmla="+- 0 8008 6256"/>
                <a:gd name="T173" fmla="*/ T172 w 2249"/>
                <a:gd name="T174" fmla="+- 0 3392 3200"/>
                <a:gd name="T175" fmla="*/ 3392 h 2249"/>
                <a:gd name="T176" fmla="+- 0 7883 6256"/>
                <a:gd name="T177" fmla="*/ T176 w 2249"/>
                <a:gd name="T178" fmla="+- 0 3318 3200"/>
                <a:gd name="T179" fmla="*/ 3318 h 2249"/>
                <a:gd name="T180" fmla="+- 0 7749 6256"/>
                <a:gd name="T181" fmla="*/ T180 w 2249"/>
                <a:gd name="T182" fmla="+- 0 3262 3200"/>
                <a:gd name="T183" fmla="*/ 3262 h 2249"/>
                <a:gd name="T184" fmla="+- 0 7606 6256"/>
                <a:gd name="T185" fmla="*/ T184 w 2249"/>
                <a:gd name="T186" fmla="+- 0 3222 3200"/>
                <a:gd name="T187" fmla="*/ 3222 h 2249"/>
                <a:gd name="T188" fmla="+- 0 7457 6256"/>
                <a:gd name="T189" fmla="*/ T188 w 2249"/>
                <a:gd name="T190" fmla="+- 0 3202 3200"/>
                <a:gd name="T191" fmla="*/ 3202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24" y="0"/>
                  </a:moveTo>
                  <a:lnTo>
                    <a:pt x="1047" y="2"/>
                  </a:lnTo>
                  <a:lnTo>
                    <a:pt x="971" y="10"/>
                  </a:lnTo>
                  <a:lnTo>
                    <a:pt x="897" y="22"/>
                  </a:lnTo>
                  <a:lnTo>
                    <a:pt x="825" y="40"/>
                  </a:lnTo>
                  <a:lnTo>
                    <a:pt x="754" y="62"/>
                  </a:lnTo>
                  <a:lnTo>
                    <a:pt x="686" y="88"/>
                  </a:lnTo>
                  <a:lnTo>
                    <a:pt x="620" y="118"/>
                  </a:lnTo>
                  <a:lnTo>
                    <a:pt x="556" y="153"/>
                  </a:lnTo>
                  <a:lnTo>
                    <a:pt x="495" y="192"/>
                  </a:lnTo>
                  <a:lnTo>
                    <a:pt x="437" y="234"/>
                  </a:lnTo>
                  <a:lnTo>
                    <a:pt x="381" y="280"/>
                  </a:lnTo>
                  <a:lnTo>
                    <a:pt x="329" y="329"/>
                  </a:lnTo>
                  <a:lnTo>
                    <a:pt x="280" y="381"/>
                  </a:lnTo>
                  <a:lnTo>
                    <a:pt x="234" y="437"/>
                  </a:lnTo>
                  <a:lnTo>
                    <a:pt x="192" y="495"/>
                  </a:lnTo>
                  <a:lnTo>
                    <a:pt x="153" y="556"/>
                  </a:lnTo>
                  <a:lnTo>
                    <a:pt x="118" y="620"/>
                  </a:lnTo>
                  <a:lnTo>
                    <a:pt x="88" y="686"/>
                  </a:lnTo>
                  <a:lnTo>
                    <a:pt x="62" y="755"/>
                  </a:lnTo>
                  <a:lnTo>
                    <a:pt x="40" y="825"/>
                  </a:lnTo>
                  <a:lnTo>
                    <a:pt x="22" y="897"/>
                  </a:lnTo>
                  <a:lnTo>
                    <a:pt x="10" y="971"/>
                  </a:lnTo>
                  <a:lnTo>
                    <a:pt x="2" y="1047"/>
                  </a:lnTo>
                  <a:lnTo>
                    <a:pt x="0" y="1124"/>
                  </a:lnTo>
                  <a:lnTo>
                    <a:pt x="2" y="1201"/>
                  </a:lnTo>
                  <a:lnTo>
                    <a:pt x="10" y="1276"/>
                  </a:lnTo>
                  <a:lnTo>
                    <a:pt x="22" y="1350"/>
                  </a:lnTo>
                  <a:lnTo>
                    <a:pt x="40" y="1423"/>
                  </a:lnTo>
                  <a:lnTo>
                    <a:pt x="62" y="1493"/>
                  </a:lnTo>
                  <a:lnTo>
                    <a:pt x="88" y="1561"/>
                  </a:lnTo>
                  <a:lnTo>
                    <a:pt x="118" y="1628"/>
                  </a:lnTo>
                  <a:lnTo>
                    <a:pt x="153" y="1691"/>
                  </a:lnTo>
                  <a:lnTo>
                    <a:pt x="192" y="1752"/>
                  </a:lnTo>
                  <a:lnTo>
                    <a:pt x="234" y="1811"/>
                  </a:lnTo>
                  <a:lnTo>
                    <a:pt x="280" y="1866"/>
                  </a:lnTo>
                  <a:lnTo>
                    <a:pt x="329" y="1919"/>
                  </a:lnTo>
                  <a:lnTo>
                    <a:pt x="381" y="1968"/>
                  </a:lnTo>
                  <a:lnTo>
                    <a:pt x="437" y="2014"/>
                  </a:lnTo>
                  <a:lnTo>
                    <a:pt x="495" y="2056"/>
                  </a:lnTo>
                  <a:lnTo>
                    <a:pt x="556" y="2095"/>
                  </a:lnTo>
                  <a:lnTo>
                    <a:pt x="620" y="2129"/>
                  </a:lnTo>
                  <a:lnTo>
                    <a:pt x="686" y="2160"/>
                  </a:lnTo>
                  <a:lnTo>
                    <a:pt x="754" y="2186"/>
                  </a:lnTo>
                  <a:lnTo>
                    <a:pt x="825" y="2208"/>
                  </a:lnTo>
                  <a:lnTo>
                    <a:pt x="897" y="2225"/>
                  </a:lnTo>
                  <a:lnTo>
                    <a:pt x="971" y="2238"/>
                  </a:lnTo>
                  <a:lnTo>
                    <a:pt x="1047" y="2245"/>
                  </a:lnTo>
                  <a:lnTo>
                    <a:pt x="1124" y="2248"/>
                  </a:lnTo>
                  <a:lnTo>
                    <a:pt x="1201" y="2245"/>
                  </a:lnTo>
                  <a:lnTo>
                    <a:pt x="1276" y="2238"/>
                  </a:lnTo>
                  <a:lnTo>
                    <a:pt x="1350" y="2225"/>
                  </a:lnTo>
                  <a:lnTo>
                    <a:pt x="1423" y="2208"/>
                  </a:lnTo>
                  <a:lnTo>
                    <a:pt x="1493" y="2186"/>
                  </a:lnTo>
                  <a:lnTo>
                    <a:pt x="1561" y="2160"/>
                  </a:lnTo>
                  <a:lnTo>
                    <a:pt x="1627" y="2129"/>
                  </a:lnTo>
                  <a:lnTo>
                    <a:pt x="1691" y="2095"/>
                  </a:lnTo>
                  <a:lnTo>
                    <a:pt x="1752" y="2056"/>
                  </a:lnTo>
                  <a:lnTo>
                    <a:pt x="1811" y="2014"/>
                  </a:lnTo>
                  <a:lnTo>
                    <a:pt x="1866" y="1968"/>
                  </a:lnTo>
                  <a:lnTo>
                    <a:pt x="1919" y="1919"/>
                  </a:lnTo>
                  <a:lnTo>
                    <a:pt x="1968" y="1866"/>
                  </a:lnTo>
                  <a:lnTo>
                    <a:pt x="2014" y="1811"/>
                  </a:lnTo>
                  <a:lnTo>
                    <a:pt x="2056" y="1752"/>
                  </a:lnTo>
                  <a:lnTo>
                    <a:pt x="2094" y="1691"/>
                  </a:lnTo>
                  <a:lnTo>
                    <a:pt x="2129" y="1628"/>
                  </a:lnTo>
                  <a:lnTo>
                    <a:pt x="2160" y="1561"/>
                  </a:lnTo>
                  <a:lnTo>
                    <a:pt x="2186" y="1493"/>
                  </a:lnTo>
                  <a:lnTo>
                    <a:pt x="2208" y="1423"/>
                  </a:lnTo>
                  <a:lnTo>
                    <a:pt x="2225" y="1350"/>
                  </a:lnTo>
                  <a:lnTo>
                    <a:pt x="2238" y="1276"/>
                  </a:lnTo>
                  <a:lnTo>
                    <a:pt x="2245" y="1201"/>
                  </a:lnTo>
                  <a:lnTo>
                    <a:pt x="2248" y="1124"/>
                  </a:lnTo>
                  <a:lnTo>
                    <a:pt x="2245" y="1047"/>
                  </a:lnTo>
                  <a:lnTo>
                    <a:pt x="2238" y="971"/>
                  </a:lnTo>
                  <a:lnTo>
                    <a:pt x="2225" y="897"/>
                  </a:lnTo>
                  <a:lnTo>
                    <a:pt x="2208" y="825"/>
                  </a:lnTo>
                  <a:lnTo>
                    <a:pt x="2186" y="755"/>
                  </a:lnTo>
                  <a:lnTo>
                    <a:pt x="2160" y="686"/>
                  </a:lnTo>
                  <a:lnTo>
                    <a:pt x="2129" y="620"/>
                  </a:lnTo>
                  <a:lnTo>
                    <a:pt x="2094" y="556"/>
                  </a:lnTo>
                  <a:lnTo>
                    <a:pt x="2056" y="495"/>
                  </a:lnTo>
                  <a:lnTo>
                    <a:pt x="2014" y="437"/>
                  </a:lnTo>
                  <a:lnTo>
                    <a:pt x="1968" y="381"/>
                  </a:lnTo>
                  <a:lnTo>
                    <a:pt x="1919" y="329"/>
                  </a:lnTo>
                  <a:lnTo>
                    <a:pt x="1866" y="280"/>
                  </a:lnTo>
                  <a:lnTo>
                    <a:pt x="1811" y="234"/>
                  </a:lnTo>
                  <a:lnTo>
                    <a:pt x="1752" y="192"/>
                  </a:lnTo>
                  <a:lnTo>
                    <a:pt x="1691" y="153"/>
                  </a:lnTo>
                  <a:lnTo>
                    <a:pt x="1627" y="118"/>
                  </a:lnTo>
                  <a:lnTo>
                    <a:pt x="1561" y="88"/>
                  </a:lnTo>
                  <a:lnTo>
                    <a:pt x="1493" y="62"/>
                  </a:lnTo>
                  <a:lnTo>
                    <a:pt x="1423" y="40"/>
                  </a:lnTo>
                  <a:lnTo>
                    <a:pt x="1350" y="22"/>
                  </a:lnTo>
                  <a:lnTo>
                    <a:pt x="1276" y="10"/>
                  </a:lnTo>
                  <a:lnTo>
                    <a:pt x="1201" y="2"/>
                  </a:lnTo>
                  <a:lnTo>
                    <a:pt x="1124"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a:solidFill>
                  <a:srgbClr val="000000"/>
                </a:solidFill>
                <a:latin typeface="Calibri" panose="020F0502020204030204"/>
              </a:endParaRPr>
            </a:p>
          </p:txBody>
        </p:sp>
        <p:sp>
          <p:nvSpPr>
            <p:cNvPr id="15" name="Freeform 50">
              <a:extLst>
                <a:ext uri="{FF2B5EF4-FFF2-40B4-BE49-F238E27FC236}">
                  <a16:creationId xmlns:a16="http://schemas.microsoft.com/office/drawing/2014/main" id="{816934CC-C952-4745-8139-343E08DC40D0}"/>
                </a:ext>
              </a:extLst>
            </p:cNvPr>
            <p:cNvSpPr>
              <a:spLocks/>
            </p:cNvSpPr>
            <p:nvPr/>
          </p:nvSpPr>
          <p:spPr bwMode="auto">
            <a:xfrm>
              <a:off x="4932" y="4445"/>
              <a:ext cx="2249" cy="2249"/>
            </a:xfrm>
            <a:custGeom>
              <a:avLst/>
              <a:gdLst>
                <a:gd name="T0" fmla="+- 0 5980 4933"/>
                <a:gd name="T1" fmla="*/ T0 w 2249"/>
                <a:gd name="T2" fmla="+- 0 4448 4446"/>
                <a:gd name="T3" fmla="*/ 4448 h 2249"/>
                <a:gd name="T4" fmla="+- 0 5830 4933"/>
                <a:gd name="T5" fmla="*/ T4 w 2249"/>
                <a:gd name="T6" fmla="+- 0 4468 4446"/>
                <a:gd name="T7" fmla="*/ 4468 h 2249"/>
                <a:gd name="T8" fmla="+- 0 5688 4933"/>
                <a:gd name="T9" fmla="*/ T8 w 2249"/>
                <a:gd name="T10" fmla="+- 0 4508 4446"/>
                <a:gd name="T11" fmla="*/ 4508 h 2249"/>
                <a:gd name="T12" fmla="+- 0 5553 4933"/>
                <a:gd name="T13" fmla="*/ T12 w 2249"/>
                <a:gd name="T14" fmla="+- 0 4565 4446"/>
                <a:gd name="T15" fmla="*/ 4565 h 2249"/>
                <a:gd name="T16" fmla="+- 0 5428 4933"/>
                <a:gd name="T17" fmla="*/ T16 w 2249"/>
                <a:gd name="T18" fmla="+- 0 4638 4446"/>
                <a:gd name="T19" fmla="*/ 4638 h 2249"/>
                <a:gd name="T20" fmla="+- 0 5314 4933"/>
                <a:gd name="T21" fmla="*/ T20 w 2249"/>
                <a:gd name="T22" fmla="+- 0 4726 4446"/>
                <a:gd name="T23" fmla="*/ 4726 h 2249"/>
                <a:gd name="T24" fmla="+- 0 5213 4933"/>
                <a:gd name="T25" fmla="*/ T24 w 2249"/>
                <a:gd name="T26" fmla="+- 0 4827 4446"/>
                <a:gd name="T27" fmla="*/ 4827 h 2249"/>
                <a:gd name="T28" fmla="+- 0 5125 4933"/>
                <a:gd name="T29" fmla="*/ T28 w 2249"/>
                <a:gd name="T30" fmla="+- 0 4941 4446"/>
                <a:gd name="T31" fmla="*/ 4941 h 2249"/>
                <a:gd name="T32" fmla="+- 0 5052 4933"/>
                <a:gd name="T33" fmla="*/ T32 w 2249"/>
                <a:gd name="T34" fmla="+- 0 5066 4446"/>
                <a:gd name="T35" fmla="*/ 5066 h 2249"/>
                <a:gd name="T36" fmla="+- 0 4995 4933"/>
                <a:gd name="T37" fmla="*/ T36 w 2249"/>
                <a:gd name="T38" fmla="+- 0 5201 4446"/>
                <a:gd name="T39" fmla="*/ 5201 h 2249"/>
                <a:gd name="T40" fmla="+- 0 4955 4933"/>
                <a:gd name="T41" fmla="*/ T40 w 2249"/>
                <a:gd name="T42" fmla="+- 0 5343 4446"/>
                <a:gd name="T43" fmla="*/ 5343 h 2249"/>
                <a:gd name="T44" fmla="+- 0 4935 4933"/>
                <a:gd name="T45" fmla="*/ T44 w 2249"/>
                <a:gd name="T46" fmla="+- 0 5493 4446"/>
                <a:gd name="T47" fmla="*/ 5493 h 2249"/>
                <a:gd name="T48" fmla="+- 0 4935 4933"/>
                <a:gd name="T49" fmla="*/ T48 w 2249"/>
                <a:gd name="T50" fmla="+- 0 5647 4446"/>
                <a:gd name="T51" fmla="*/ 5647 h 2249"/>
                <a:gd name="T52" fmla="+- 0 4955 4933"/>
                <a:gd name="T53" fmla="*/ T52 w 2249"/>
                <a:gd name="T54" fmla="+- 0 5796 4446"/>
                <a:gd name="T55" fmla="*/ 5796 h 2249"/>
                <a:gd name="T56" fmla="+- 0 4995 4933"/>
                <a:gd name="T57" fmla="*/ T56 w 2249"/>
                <a:gd name="T58" fmla="+- 0 5939 4446"/>
                <a:gd name="T59" fmla="*/ 5939 h 2249"/>
                <a:gd name="T60" fmla="+- 0 5052 4933"/>
                <a:gd name="T61" fmla="*/ T60 w 2249"/>
                <a:gd name="T62" fmla="+- 0 6074 4446"/>
                <a:gd name="T63" fmla="*/ 6074 h 2249"/>
                <a:gd name="T64" fmla="+- 0 5125 4933"/>
                <a:gd name="T65" fmla="*/ T64 w 2249"/>
                <a:gd name="T66" fmla="+- 0 6198 4446"/>
                <a:gd name="T67" fmla="*/ 6198 h 2249"/>
                <a:gd name="T68" fmla="+- 0 5213 4933"/>
                <a:gd name="T69" fmla="*/ T68 w 2249"/>
                <a:gd name="T70" fmla="+- 0 6312 4446"/>
                <a:gd name="T71" fmla="*/ 6312 h 2249"/>
                <a:gd name="T72" fmla="+- 0 5314 4933"/>
                <a:gd name="T73" fmla="*/ T72 w 2249"/>
                <a:gd name="T74" fmla="+- 0 6414 4446"/>
                <a:gd name="T75" fmla="*/ 6414 h 2249"/>
                <a:gd name="T76" fmla="+- 0 5428 4933"/>
                <a:gd name="T77" fmla="*/ T76 w 2249"/>
                <a:gd name="T78" fmla="+- 0 6502 4446"/>
                <a:gd name="T79" fmla="*/ 6502 h 2249"/>
                <a:gd name="T80" fmla="+- 0 5553 4933"/>
                <a:gd name="T81" fmla="*/ T80 w 2249"/>
                <a:gd name="T82" fmla="+- 0 6575 4446"/>
                <a:gd name="T83" fmla="*/ 6575 h 2249"/>
                <a:gd name="T84" fmla="+- 0 5688 4933"/>
                <a:gd name="T85" fmla="*/ T84 w 2249"/>
                <a:gd name="T86" fmla="+- 0 6632 4446"/>
                <a:gd name="T87" fmla="*/ 6632 h 2249"/>
                <a:gd name="T88" fmla="+- 0 5830 4933"/>
                <a:gd name="T89" fmla="*/ T88 w 2249"/>
                <a:gd name="T90" fmla="+- 0 6671 4446"/>
                <a:gd name="T91" fmla="*/ 6671 h 2249"/>
                <a:gd name="T92" fmla="+- 0 5980 4933"/>
                <a:gd name="T93" fmla="*/ T92 w 2249"/>
                <a:gd name="T94" fmla="+- 0 6691 4446"/>
                <a:gd name="T95" fmla="*/ 6691 h 2249"/>
                <a:gd name="T96" fmla="+- 0 6134 4933"/>
                <a:gd name="T97" fmla="*/ T96 w 2249"/>
                <a:gd name="T98" fmla="+- 0 6691 4446"/>
                <a:gd name="T99" fmla="*/ 6691 h 2249"/>
                <a:gd name="T100" fmla="+- 0 6283 4933"/>
                <a:gd name="T101" fmla="*/ T100 w 2249"/>
                <a:gd name="T102" fmla="+- 0 6671 4446"/>
                <a:gd name="T103" fmla="*/ 6671 h 2249"/>
                <a:gd name="T104" fmla="+- 0 6426 4933"/>
                <a:gd name="T105" fmla="*/ T104 w 2249"/>
                <a:gd name="T106" fmla="+- 0 6632 4446"/>
                <a:gd name="T107" fmla="*/ 6632 h 2249"/>
                <a:gd name="T108" fmla="+- 0 6561 4933"/>
                <a:gd name="T109" fmla="*/ T108 w 2249"/>
                <a:gd name="T110" fmla="+- 0 6575 4446"/>
                <a:gd name="T111" fmla="*/ 6575 h 2249"/>
                <a:gd name="T112" fmla="+- 0 6685 4933"/>
                <a:gd name="T113" fmla="*/ T112 w 2249"/>
                <a:gd name="T114" fmla="+- 0 6502 4446"/>
                <a:gd name="T115" fmla="*/ 6502 h 2249"/>
                <a:gd name="T116" fmla="+- 0 6799 4933"/>
                <a:gd name="T117" fmla="*/ T116 w 2249"/>
                <a:gd name="T118" fmla="+- 0 6414 4446"/>
                <a:gd name="T119" fmla="*/ 6414 h 2249"/>
                <a:gd name="T120" fmla="+- 0 6901 4933"/>
                <a:gd name="T121" fmla="*/ T120 w 2249"/>
                <a:gd name="T122" fmla="+- 0 6312 4446"/>
                <a:gd name="T123" fmla="*/ 6312 h 2249"/>
                <a:gd name="T124" fmla="+- 0 6989 4933"/>
                <a:gd name="T125" fmla="*/ T124 w 2249"/>
                <a:gd name="T126" fmla="+- 0 6198 4446"/>
                <a:gd name="T127" fmla="*/ 6198 h 2249"/>
                <a:gd name="T128" fmla="+- 0 7062 4933"/>
                <a:gd name="T129" fmla="*/ T128 w 2249"/>
                <a:gd name="T130" fmla="+- 0 6074 4446"/>
                <a:gd name="T131" fmla="*/ 6074 h 2249"/>
                <a:gd name="T132" fmla="+- 0 7119 4933"/>
                <a:gd name="T133" fmla="*/ T132 w 2249"/>
                <a:gd name="T134" fmla="+- 0 5939 4446"/>
                <a:gd name="T135" fmla="*/ 5939 h 2249"/>
                <a:gd name="T136" fmla="+- 0 7158 4933"/>
                <a:gd name="T137" fmla="*/ T136 w 2249"/>
                <a:gd name="T138" fmla="+- 0 5796 4446"/>
                <a:gd name="T139" fmla="*/ 5796 h 2249"/>
                <a:gd name="T140" fmla="+- 0 7178 4933"/>
                <a:gd name="T141" fmla="*/ T140 w 2249"/>
                <a:gd name="T142" fmla="+- 0 5647 4446"/>
                <a:gd name="T143" fmla="*/ 5647 h 2249"/>
                <a:gd name="T144" fmla="+- 0 7178 4933"/>
                <a:gd name="T145" fmla="*/ T144 w 2249"/>
                <a:gd name="T146" fmla="+- 0 5493 4446"/>
                <a:gd name="T147" fmla="*/ 5493 h 2249"/>
                <a:gd name="T148" fmla="+- 0 7158 4933"/>
                <a:gd name="T149" fmla="*/ T148 w 2249"/>
                <a:gd name="T150" fmla="+- 0 5343 4446"/>
                <a:gd name="T151" fmla="*/ 5343 h 2249"/>
                <a:gd name="T152" fmla="+- 0 7119 4933"/>
                <a:gd name="T153" fmla="*/ T152 w 2249"/>
                <a:gd name="T154" fmla="+- 0 5201 4446"/>
                <a:gd name="T155" fmla="*/ 5201 h 2249"/>
                <a:gd name="T156" fmla="+- 0 7062 4933"/>
                <a:gd name="T157" fmla="*/ T156 w 2249"/>
                <a:gd name="T158" fmla="+- 0 5066 4446"/>
                <a:gd name="T159" fmla="*/ 5066 h 2249"/>
                <a:gd name="T160" fmla="+- 0 6989 4933"/>
                <a:gd name="T161" fmla="*/ T160 w 2249"/>
                <a:gd name="T162" fmla="+- 0 4941 4446"/>
                <a:gd name="T163" fmla="*/ 4941 h 2249"/>
                <a:gd name="T164" fmla="+- 0 6901 4933"/>
                <a:gd name="T165" fmla="*/ T164 w 2249"/>
                <a:gd name="T166" fmla="+- 0 4827 4446"/>
                <a:gd name="T167" fmla="*/ 4827 h 2249"/>
                <a:gd name="T168" fmla="+- 0 6799 4933"/>
                <a:gd name="T169" fmla="*/ T168 w 2249"/>
                <a:gd name="T170" fmla="+- 0 4726 4446"/>
                <a:gd name="T171" fmla="*/ 4726 h 2249"/>
                <a:gd name="T172" fmla="+- 0 6685 4933"/>
                <a:gd name="T173" fmla="*/ T172 w 2249"/>
                <a:gd name="T174" fmla="+- 0 4638 4446"/>
                <a:gd name="T175" fmla="*/ 4638 h 2249"/>
                <a:gd name="T176" fmla="+- 0 6561 4933"/>
                <a:gd name="T177" fmla="*/ T176 w 2249"/>
                <a:gd name="T178" fmla="+- 0 4565 4446"/>
                <a:gd name="T179" fmla="*/ 4565 h 2249"/>
                <a:gd name="T180" fmla="+- 0 6426 4933"/>
                <a:gd name="T181" fmla="*/ T180 w 2249"/>
                <a:gd name="T182" fmla="+- 0 4508 4446"/>
                <a:gd name="T183" fmla="*/ 4508 h 2249"/>
                <a:gd name="T184" fmla="+- 0 6283 4933"/>
                <a:gd name="T185" fmla="*/ T184 w 2249"/>
                <a:gd name="T186" fmla="+- 0 4468 4446"/>
                <a:gd name="T187" fmla="*/ 4468 h 2249"/>
                <a:gd name="T188" fmla="+- 0 6134 4933"/>
                <a:gd name="T189" fmla="*/ T188 w 2249"/>
                <a:gd name="T190" fmla="+- 0 4448 4446"/>
                <a:gd name="T191" fmla="*/ 4448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24" y="0"/>
                  </a:moveTo>
                  <a:lnTo>
                    <a:pt x="1047" y="2"/>
                  </a:lnTo>
                  <a:lnTo>
                    <a:pt x="971" y="10"/>
                  </a:lnTo>
                  <a:lnTo>
                    <a:pt x="897" y="22"/>
                  </a:lnTo>
                  <a:lnTo>
                    <a:pt x="825" y="40"/>
                  </a:lnTo>
                  <a:lnTo>
                    <a:pt x="755" y="62"/>
                  </a:lnTo>
                  <a:lnTo>
                    <a:pt x="686" y="88"/>
                  </a:lnTo>
                  <a:lnTo>
                    <a:pt x="620" y="119"/>
                  </a:lnTo>
                  <a:lnTo>
                    <a:pt x="556" y="153"/>
                  </a:lnTo>
                  <a:lnTo>
                    <a:pt x="495" y="192"/>
                  </a:lnTo>
                  <a:lnTo>
                    <a:pt x="437" y="234"/>
                  </a:lnTo>
                  <a:lnTo>
                    <a:pt x="381" y="280"/>
                  </a:lnTo>
                  <a:lnTo>
                    <a:pt x="329" y="329"/>
                  </a:lnTo>
                  <a:lnTo>
                    <a:pt x="280" y="381"/>
                  </a:lnTo>
                  <a:lnTo>
                    <a:pt x="234" y="437"/>
                  </a:lnTo>
                  <a:lnTo>
                    <a:pt x="192" y="495"/>
                  </a:lnTo>
                  <a:lnTo>
                    <a:pt x="153" y="556"/>
                  </a:lnTo>
                  <a:lnTo>
                    <a:pt x="119" y="620"/>
                  </a:lnTo>
                  <a:lnTo>
                    <a:pt x="88" y="686"/>
                  </a:lnTo>
                  <a:lnTo>
                    <a:pt x="62" y="755"/>
                  </a:lnTo>
                  <a:lnTo>
                    <a:pt x="40" y="825"/>
                  </a:lnTo>
                  <a:lnTo>
                    <a:pt x="22" y="897"/>
                  </a:lnTo>
                  <a:lnTo>
                    <a:pt x="10" y="971"/>
                  </a:lnTo>
                  <a:lnTo>
                    <a:pt x="2" y="1047"/>
                  </a:lnTo>
                  <a:lnTo>
                    <a:pt x="0" y="1124"/>
                  </a:lnTo>
                  <a:lnTo>
                    <a:pt x="2" y="1201"/>
                  </a:lnTo>
                  <a:lnTo>
                    <a:pt x="10" y="1276"/>
                  </a:lnTo>
                  <a:lnTo>
                    <a:pt x="22" y="1350"/>
                  </a:lnTo>
                  <a:lnTo>
                    <a:pt x="40" y="1423"/>
                  </a:lnTo>
                  <a:lnTo>
                    <a:pt x="62" y="1493"/>
                  </a:lnTo>
                  <a:lnTo>
                    <a:pt x="88" y="1561"/>
                  </a:lnTo>
                  <a:lnTo>
                    <a:pt x="119" y="1628"/>
                  </a:lnTo>
                  <a:lnTo>
                    <a:pt x="153" y="1691"/>
                  </a:lnTo>
                  <a:lnTo>
                    <a:pt x="192" y="1752"/>
                  </a:lnTo>
                  <a:lnTo>
                    <a:pt x="234" y="1811"/>
                  </a:lnTo>
                  <a:lnTo>
                    <a:pt x="280" y="1866"/>
                  </a:lnTo>
                  <a:lnTo>
                    <a:pt x="329" y="1919"/>
                  </a:lnTo>
                  <a:lnTo>
                    <a:pt x="381" y="1968"/>
                  </a:lnTo>
                  <a:lnTo>
                    <a:pt x="437" y="2014"/>
                  </a:lnTo>
                  <a:lnTo>
                    <a:pt x="495" y="2056"/>
                  </a:lnTo>
                  <a:lnTo>
                    <a:pt x="556" y="2095"/>
                  </a:lnTo>
                  <a:lnTo>
                    <a:pt x="620" y="2129"/>
                  </a:lnTo>
                  <a:lnTo>
                    <a:pt x="686" y="2160"/>
                  </a:lnTo>
                  <a:lnTo>
                    <a:pt x="755" y="2186"/>
                  </a:lnTo>
                  <a:lnTo>
                    <a:pt x="825" y="2208"/>
                  </a:lnTo>
                  <a:lnTo>
                    <a:pt x="897" y="2225"/>
                  </a:lnTo>
                  <a:lnTo>
                    <a:pt x="971" y="2238"/>
                  </a:lnTo>
                  <a:lnTo>
                    <a:pt x="1047" y="2245"/>
                  </a:lnTo>
                  <a:lnTo>
                    <a:pt x="1124" y="2248"/>
                  </a:lnTo>
                  <a:lnTo>
                    <a:pt x="1201" y="2245"/>
                  </a:lnTo>
                  <a:lnTo>
                    <a:pt x="1276" y="2238"/>
                  </a:lnTo>
                  <a:lnTo>
                    <a:pt x="1350" y="2225"/>
                  </a:lnTo>
                  <a:lnTo>
                    <a:pt x="1423" y="2208"/>
                  </a:lnTo>
                  <a:lnTo>
                    <a:pt x="1493" y="2186"/>
                  </a:lnTo>
                  <a:lnTo>
                    <a:pt x="1561" y="2160"/>
                  </a:lnTo>
                  <a:lnTo>
                    <a:pt x="1628" y="2129"/>
                  </a:lnTo>
                  <a:lnTo>
                    <a:pt x="1691" y="2095"/>
                  </a:lnTo>
                  <a:lnTo>
                    <a:pt x="1752" y="2056"/>
                  </a:lnTo>
                  <a:lnTo>
                    <a:pt x="1811" y="2014"/>
                  </a:lnTo>
                  <a:lnTo>
                    <a:pt x="1866" y="1968"/>
                  </a:lnTo>
                  <a:lnTo>
                    <a:pt x="1919" y="1919"/>
                  </a:lnTo>
                  <a:lnTo>
                    <a:pt x="1968" y="1866"/>
                  </a:lnTo>
                  <a:lnTo>
                    <a:pt x="2014" y="1811"/>
                  </a:lnTo>
                  <a:lnTo>
                    <a:pt x="2056" y="1752"/>
                  </a:lnTo>
                  <a:lnTo>
                    <a:pt x="2095" y="1691"/>
                  </a:lnTo>
                  <a:lnTo>
                    <a:pt x="2129" y="1628"/>
                  </a:lnTo>
                  <a:lnTo>
                    <a:pt x="2160" y="1561"/>
                  </a:lnTo>
                  <a:lnTo>
                    <a:pt x="2186" y="1493"/>
                  </a:lnTo>
                  <a:lnTo>
                    <a:pt x="2208" y="1423"/>
                  </a:lnTo>
                  <a:lnTo>
                    <a:pt x="2225" y="1350"/>
                  </a:lnTo>
                  <a:lnTo>
                    <a:pt x="2238" y="1276"/>
                  </a:lnTo>
                  <a:lnTo>
                    <a:pt x="2245" y="1201"/>
                  </a:lnTo>
                  <a:lnTo>
                    <a:pt x="2248" y="1124"/>
                  </a:lnTo>
                  <a:lnTo>
                    <a:pt x="2245" y="1047"/>
                  </a:lnTo>
                  <a:lnTo>
                    <a:pt x="2238" y="971"/>
                  </a:lnTo>
                  <a:lnTo>
                    <a:pt x="2225" y="897"/>
                  </a:lnTo>
                  <a:lnTo>
                    <a:pt x="2208" y="825"/>
                  </a:lnTo>
                  <a:lnTo>
                    <a:pt x="2186" y="755"/>
                  </a:lnTo>
                  <a:lnTo>
                    <a:pt x="2160" y="686"/>
                  </a:lnTo>
                  <a:lnTo>
                    <a:pt x="2129" y="620"/>
                  </a:lnTo>
                  <a:lnTo>
                    <a:pt x="2095" y="556"/>
                  </a:lnTo>
                  <a:lnTo>
                    <a:pt x="2056" y="495"/>
                  </a:lnTo>
                  <a:lnTo>
                    <a:pt x="2014" y="437"/>
                  </a:lnTo>
                  <a:lnTo>
                    <a:pt x="1968" y="381"/>
                  </a:lnTo>
                  <a:lnTo>
                    <a:pt x="1919" y="329"/>
                  </a:lnTo>
                  <a:lnTo>
                    <a:pt x="1866" y="280"/>
                  </a:lnTo>
                  <a:lnTo>
                    <a:pt x="1811" y="234"/>
                  </a:lnTo>
                  <a:lnTo>
                    <a:pt x="1752" y="192"/>
                  </a:lnTo>
                  <a:lnTo>
                    <a:pt x="1691" y="153"/>
                  </a:lnTo>
                  <a:lnTo>
                    <a:pt x="1628" y="119"/>
                  </a:lnTo>
                  <a:lnTo>
                    <a:pt x="1561" y="88"/>
                  </a:lnTo>
                  <a:lnTo>
                    <a:pt x="1493" y="62"/>
                  </a:lnTo>
                  <a:lnTo>
                    <a:pt x="1423" y="40"/>
                  </a:lnTo>
                  <a:lnTo>
                    <a:pt x="1350" y="22"/>
                  </a:lnTo>
                  <a:lnTo>
                    <a:pt x="1276" y="10"/>
                  </a:lnTo>
                  <a:lnTo>
                    <a:pt x="1201" y="2"/>
                  </a:lnTo>
                  <a:lnTo>
                    <a:pt x="1124"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a:solidFill>
                  <a:srgbClr val="000000"/>
                </a:solidFill>
                <a:latin typeface="Calibri" panose="020F0502020204030204"/>
              </a:endParaRPr>
            </a:p>
          </p:txBody>
        </p:sp>
        <p:sp>
          <p:nvSpPr>
            <p:cNvPr id="16" name="Freeform 49">
              <a:extLst>
                <a:ext uri="{FF2B5EF4-FFF2-40B4-BE49-F238E27FC236}">
                  <a16:creationId xmlns:a16="http://schemas.microsoft.com/office/drawing/2014/main" id="{E1C22C80-2AA5-4F6F-80C4-F54F3782E509}"/>
                </a:ext>
              </a:extLst>
            </p:cNvPr>
            <p:cNvSpPr>
              <a:spLocks/>
            </p:cNvSpPr>
            <p:nvPr/>
          </p:nvSpPr>
          <p:spPr bwMode="auto">
            <a:xfrm>
              <a:off x="3023" y="4445"/>
              <a:ext cx="2249" cy="2249"/>
            </a:xfrm>
            <a:custGeom>
              <a:avLst/>
              <a:gdLst>
                <a:gd name="T0" fmla="+- 0 4079 3024"/>
                <a:gd name="T1" fmla="*/ T0 w 2249"/>
                <a:gd name="T2" fmla="+- 0 4448 4446"/>
                <a:gd name="T3" fmla="*/ 4448 h 2249"/>
                <a:gd name="T4" fmla="+- 0 3928 3024"/>
                <a:gd name="T5" fmla="*/ T4 w 2249"/>
                <a:gd name="T6" fmla="+- 0 4467 4446"/>
                <a:gd name="T7" fmla="*/ 4467 h 2249"/>
                <a:gd name="T8" fmla="+- 0 3784 3024"/>
                <a:gd name="T9" fmla="*/ T8 w 2249"/>
                <a:gd name="T10" fmla="+- 0 4506 4446"/>
                <a:gd name="T11" fmla="*/ 4506 h 2249"/>
                <a:gd name="T12" fmla="+- 0 3648 3024"/>
                <a:gd name="T13" fmla="*/ T12 w 2249"/>
                <a:gd name="T14" fmla="+- 0 4563 4446"/>
                <a:gd name="T15" fmla="*/ 4563 h 2249"/>
                <a:gd name="T16" fmla="+- 0 3523 3024"/>
                <a:gd name="T17" fmla="*/ T16 w 2249"/>
                <a:gd name="T18" fmla="+- 0 4636 4446"/>
                <a:gd name="T19" fmla="*/ 4636 h 2249"/>
                <a:gd name="T20" fmla="+- 0 3408 3024"/>
                <a:gd name="T21" fmla="*/ T20 w 2249"/>
                <a:gd name="T22" fmla="+- 0 4723 4446"/>
                <a:gd name="T23" fmla="*/ 4723 h 2249"/>
                <a:gd name="T24" fmla="+- 0 3306 3024"/>
                <a:gd name="T25" fmla="*/ T24 w 2249"/>
                <a:gd name="T26" fmla="+- 0 4825 4446"/>
                <a:gd name="T27" fmla="*/ 4825 h 2249"/>
                <a:gd name="T28" fmla="+- 0 3218 3024"/>
                <a:gd name="T29" fmla="*/ T28 w 2249"/>
                <a:gd name="T30" fmla="+- 0 4938 4446"/>
                <a:gd name="T31" fmla="*/ 4938 h 2249"/>
                <a:gd name="T32" fmla="+- 0 3145 3024"/>
                <a:gd name="T33" fmla="*/ T32 w 2249"/>
                <a:gd name="T34" fmla="+- 0 5063 4446"/>
                <a:gd name="T35" fmla="*/ 5063 h 2249"/>
                <a:gd name="T36" fmla="+- 0 3087 3024"/>
                <a:gd name="T37" fmla="*/ T36 w 2249"/>
                <a:gd name="T38" fmla="+- 0 5196 4446"/>
                <a:gd name="T39" fmla="*/ 5196 h 2249"/>
                <a:gd name="T40" fmla="+- 0 3048 3024"/>
                <a:gd name="T41" fmla="*/ T40 w 2249"/>
                <a:gd name="T42" fmla="+- 0 5338 4446"/>
                <a:gd name="T43" fmla="*/ 5338 h 2249"/>
                <a:gd name="T44" fmla="+- 0 3027 3024"/>
                <a:gd name="T45" fmla="*/ T44 w 2249"/>
                <a:gd name="T46" fmla="+- 0 5486 4446"/>
                <a:gd name="T47" fmla="*/ 5486 h 2249"/>
                <a:gd name="T48" fmla="+- 0 3026 3024"/>
                <a:gd name="T49" fmla="*/ T48 w 2249"/>
                <a:gd name="T50" fmla="+- 0 5638 4446"/>
                <a:gd name="T51" fmla="*/ 5638 h 2249"/>
                <a:gd name="T52" fmla="+- 0 3046 3024"/>
                <a:gd name="T53" fmla="*/ T52 w 2249"/>
                <a:gd name="T54" fmla="+- 0 5790 4446"/>
                <a:gd name="T55" fmla="*/ 5790 h 2249"/>
                <a:gd name="T56" fmla="+- 0 3084 3024"/>
                <a:gd name="T57" fmla="*/ T56 w 2249"/>
                <a:gd name="T58" fmla="+- 0 5934 4446"/>
                <a:gd name="T59" fmla="*/ 5934 h 2249"/>
                <a:gd name="T60" fmla="+- 0 3141 3024"/>
                <a:gd name="T61" fmla="*/ T60 w 2249"/>
                <a:gd name="T62" fmla="+- 0 6070 4446"/>
                <a:gd name="T63" fmla="*/ 6070 h 2249"/>
                <a:gd name="T64" fmla="+- 0 3214 3024"/>
                <a:gd name="T65" fmla="*/ T64 w 2249"/>
                <a:gd name="T66" fmla="+- 0 6195 4446"/>
                <a:gd name="T67" fmla="*/ 6195 h 2249"/>
                <a:gd name="T68" fmla="+- 0 3302 3024"/>
                <a:gd name="T69" fmla="*/ T68 w 2249"/>
                <a:gd name="T70" fmla="+- 0 6310 4446"/>
                <a:gd name="T71" fmla="*/ 6310 h 2249"/>
                <a:gd name="T72" fmla="+- 0 3403 3024"/>
                <a:gd name="T73" fmla="*/ T72 w 2249"/>
                <a:gd name="T74" fmla="+- 0 6412 4446"/>
                <a:gd name="T75" fmla="*/ 6412 h 2249"/>
                <a:gd name="T76" fmla="+- 0 3517 3024"/>
                <a:gd name="T77" fmla="*/ T76 w 2249"/>
                <a:gd name="T78" fmla="+- 0 6500 4446"/>
                <a:gd name="T79" fmla="*/ 6500 h 2249"/>
                <a:gd name="T80" fmla="+- 0 3641 3024"/>
                <a:gd name="T81" fmla="*/ T80 w 2249"/>
                <a:gd name="T82" fmla="+- 0 6573 4446"/>
                <a:gd name="T83" fmla="*/ 6573 h 2249"/>
                <a:gd name="T84" fmla="+- 0 3775 3024"/>
                <a:gd name="T85" fmla="*/ T84 w 2249"/>
                <a:gd name="T86" fmla="+- 0 6630 4446"/>
                <a:gd name="T87" fmla="*/ 6630 h 2249"/>
                <a:gd name="T88" fmla="+- 0 3916 3024"/>
                <a:gd name="T89" fmla="*/ T88 w 2249"/>
                <a:gd name="T90" fmla="+- 0 6670 4446"/>
                <a:gd name="T91" fmla="*/ 6670 h 2249"/>
                <a:gd name="T92" fmla="+- 0 4064 3024"/>
                <a:gd name="T93" fmla="*/ T92 w 2249"/>
                <a:gd name="T94" fmla="+- 0 6691 4446"/>
                <a:gd name="T95" fmla="*/ 6691 h 2249"/>
                <a:gd name="T96" fmla="+- 0 4217 3024"/>
                <a:gd name="T97" fmla="*/ T96 w 2249"/>
                <a:gd name="T98" fmla="+- 0 6692 4446"/>
                <a:gd name="T99" fmla="*/ 6692 h 2249"/>
                <a:gd name="T100" fmla="+- 0 4368 3024"/>
                <a:gd name="T101" fmla="*/ T100 w 2249"/>
                <a:gd name="T102" fmla="+- 0 6672 4446"/>
                <a:gd name="T103" fmla="*/ 6672 h 2249"/>
                <a:gd name="T104" fmla="+- 0 4513 3024"/>
                <a:gd name="T105" fmla="*/ T104 w 2249"/>
                <a:gd name="T106" fmla="+- 0 6634 4446"/>
                <a:gd name="T107" fmla="*/ 6634 h 2249"/>
                <a:gd name="T108" fmla="+- 0 4648 3024"/>
                <a:gd name="T109" fmla="*/ T108 w 2249"/>
                <a:gd name="T110" fmla="+- 0 6577 4446"/>
                <a:gd name="T111" fmla="*/ 6577 h 2249"/>
                <a:gd name="T112" fmla="+- 0 4774 3024"/>
                <a:gd name="T113" fmla="*/ T112 w 2249"/>
                <a:gd name="T114" fmla="+- 0 6504 4446"/>
                <a:gd name="T115" fmla="*/ 6504 h 2249"/>
                <a:gd name="T116" fmla="+- 0 4888 3024"/>
                <a:gd name="T117" fmla="*/ T116 w 2249"/>
                <a:gd name="T118" fmla="+- 0 6416 4446"/>
                <a:gd name="T119" fmla="*/ 6416 h 2249"/>
                <a:gd name="T120" fmla="+- 0 4990 3024"/>
                <a:gd name="T121" fmla="*/ T120 w 2249"/>
                <a:gd name="T122" fmla="+- 0 6315 4446"/>
                <a:gd name="T123" fmla="*/ 6315 h 2249"/>
                <a:gd name="T124" fmla="+- 0 5078 3024"/>
                <a:gd name="T125" fmla="*/ T124 w 2249"/>
                <a:gd name="T126" fmla="+- 0 6201 4446"/>
                <a:gd name="T127" fmla="*/ 6201 h 2249"/>
                <a:gd name="T128" fmla="+- 0 5152 3024"/>
                <a:gd name="T129" fmla="*/ T128 w 2249"/>
                <a:gd name="T130" fmla="+- 0 6077 4446"/>
                <a:gd name="T131" fmla="*/ 6077 h 2249"/>
                <a:gd name="T132" fmla="+- 0 5209 3024"/>
                <a:gd name="T133" fmla="*/ T132 w 2249"/>
                <a:gd name="T134" fmla="+- 0 5943 4446"/>
                <a:gd name="T135" fmla="*/ 5943 h 2249"/>
                <a:gd name="T136" fmla="+- 0 5248 3024"/>
                <a:gd name="T137" fmla="*/ T136 w 2249"/>
                <a:gd name="T138" fmla="+- 0 5802 4446"/>
                <a:gd name="T139" fmla="*/ 5802 h 2249"/>
                <a:gd name="T140" fmla="+- 0 5269 3024"/>
                <a:gd name="T141" fmla="*/ T140 w 2249"/>
                <a:gd name="T142" fmla="+- 0 5654 4446"/>
                <a:gd name="T143" fmla="*/ 5654 h 2249"/>
                <a:gd name="T144" fmla="+- 0 5270 3024"/>
                <a:gd name="T145" fmla="*/ T144 w 2249"/>
                <a:gd name="T146" fmla="+- 0 5501 4446"/>
                <a:gd name="T147" fmla="*/ 5501 h 2249"/>
                <a:gd name="T148" fmla="+- 0 5251 3024"/>
                <a:gd name="T149" fmla="*/ T148 w 2249"/>
                <a:gd name="T150" fmla="+- 0 5350 4446"/>
                <a:gd name="T151" fmla="*/ 5350 h 2249"/>
                <a:gd name="T152" fmla="+- 0 5212 3024"/>
                <a:gd name="T153" fmla="*/ T152 w 2249"/>
                <a:gd name="T154" fmla="+- 0 5205 4446"/>
                <a:gd name="T155" fmla="*/ 5205 h 2249"/>
                <a:gd name="T156" fmla="+- 0 5155 3024"/>
                <a:gd name="T157" fmla="*/ T156 w 2249"/>
                <a:gd name="T158" fmla="+- 0 5070 4446"/>
                <a:gd name="T159" fmla="*/ 5070 h 2249"/>
                <a:gd name="T160" fmla="+- 0 5082 3024"/>
                <a:gd name="T161" fmla="*/ T160 w 2249"/>
                <a:gd name="T162" fmla="+- 0 4944 4446"/>
                <a:gd name="T163" fmla="*/ 4944 h 2249"/>
                <a:gd name="T164" fmla="+- 0 4994 3024"/>
                <a:gd name="T165" fmla="*/ T164 w 2249"/>
                <a:gd name="T166" fmla="+- 0 4830 4446"/>
                <a:gd name="T167" fmla="*/ 4830 h 2249"/>
                <a:gd name="T168" fmla="+- 0 4893 3024"/>
                <a:gd name="T169" fmla="*/ T168 w 2249"/>
                <a:gd name="T170" fmla="+- 0 4728 4446"/>
                <a:gd name="T171" fmla="*/ 4728 h 2249"/>
                <a:gd name="T172" fmla="+- 0 4779 3024"/>
                <a:gd name="T173" fmla="*/ T172 w 2249"/>
                <a:gd name="T174" fmla="+- 0 4640 4446"/>
                <a:gd name="T175" fmla="*/ 4640 h 2249"/>
                <a:gd name="T176" fmla="+- 0 4655 3024"/>
                <a:gd name="T177" fmla="*/ T176 w 2249"/>
                <a:gd name="T178" fmla="+- 0 4566 4446"/>
                <a:gd name="T179" fmla="*/ 4566 h 2249"/>
                <a:gd name="T180" fmla="+- 0 4522 3024"/>
                <a:gd name="T181" fmla="*/ T180 w 2249"/>
                <a:gd name="T182" fmla="+- 0 4509 4446"/>
                <a:gd name="T183" fmla="*/ 4509 h 2249"/>
                <a:gd name="T184" fmla="+- 0 4380 3024"/>
                <a:gd name="T185" fmla="*/ T184 w 2249"/>
                <a:gd name="T186" fmla="+- 0 4470 4446"/>
                <a:gd name="T187" fmla="*/ 4470 h 2249"/>
                <a:gd name="T188" fmla="+- 0 4232 3024"/>
                <a:gd name="T189" fmla="*/ T188 w 2249"/>
                <a:gd name="T190" fmla="+- 0 4449 4446"/>
                <a:gd name="T191" fmla="*/ 4449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32" y="0"/>
                  </a:moveTo>
                  <a:lnTo>
                    <a:pt x="1055" y="2"/>
                  </a:lnTo>
                  <a:lnTo>
                    <a:pt x="979" y="9"/>
                  </a:lnTo>
                  <a:lnTo>
                    <a:pt x="904" y="21"/>
                  </a:lnTo>
                  <a:lnTo>
                    <a:pt x="831" y="38"/>
                  </a:lnTo>
                  <a:lnTo>
                    <a:pt x="760" y="60"/>
                  </a:lnTo>
                  <a:lnTo>
                    <a:pt x="691" y="86"/>
                  </a:lnTo>
                  <a:lnTo>
                    <a:pt x="624" y="117"/>
                  </a:lnTo>
                  <a:lnTo>
                    <a:pt x="560" y="151"/>
                  </a:lnTo>
                  <a:lnTo>
                    <a:pt x="499" y="190"/>
                  </a:lnTo>
                  <a:lnTo>
                    <a:pt x="440" y="232"/>
                  </a:lnTo>
                  <a:lnTo>
                    <a:pt x="384" y="277"/>
                  </a:lnTo>
                  <a:lnTo>
                    <a:pt x="331" y="327"/>
                  </a:lnTo>
                  <a:lnTo>
                    <a:pt x="282" y="379"/>
                  </a:lnTo>
                  <a:lnTo>
                    <a:pt x="236" y="434"/>
                  </a:lnTo>
                  <a:lnTo>
                    <a:pt x="194" y="492"/>
                  </a:lnTo>
                  <a:lnTo>
                    <a:pt x="155" y="553"/>
                  </a:lnTo>
                  <a:lnTo>
                    <a:pt x="121" y="617"/>
                  </a:lnTo>
                  <a:lnTo>
                    <a:pt x="90" y="682"/>
                  </a:lnTo>
                  <a:lnTo>
                    <a:pt x="63" y="750"/>
                  </a:lnTo>
                  <a:lnTo>
                    <a:pt x="41" y="820"/>
                  </a:lnTo>
                  <a:lnTo>
                    <a:pt x="24" y="892"/>
                  </a:lnTo>
                  <a:lnTo>
                    <a:pt x="11" y="965"/>
                  </a:lnTo>
                  <a:lnTo>
                    <a:pt x="3" y="1040"/>
                  </a:lnTo>
                  <a:lnTo>
                    <a:pt x="0" y="1115"/>
                  </a:lnTo>
                  <a:lnTo>
                    <a:pt x="2" y="1192"/>
                  </a:lnTo>
                  <a:lnTo>
                    <a:pt x="9" y="1269"/>
                  </a:lnTo>
                  <a:lnTo>
                    <a:pt x="22" y="1344"/>
                  </a:lnTo>
                  <a:lnTo>
                    <a:pt x="39" y="1417"/>
                  </a:lnTo>
                  <a:lnTo>
                    <a:pt x="60" y="1488"/>
                  </a:lnTo>
                  <a:lnTo>
                    <a:pt x="86" y="1557"/>
                  </a:lnTo>
                  <a:lnTo>
                    <a:pt x="117" y="1624"/>
                  </a:lnTo>
                  <a:lnTo>
                    <a:pt x="151" y="1688"/>
                  </a:lnTo>
                  <a:lnTo>
                    <a:pt x="190" y="1749"/>
                  </a:lnTo>
                  <a:lnTo>
                    <a:pt x="232" y="1808"/>
                  </a:lnTo>
                  <a:lnTo>
                    <a:pt x="278" y="1864"/>
                  </a:lnTo>
                  <a:lnTo>
                    <a:pt x="327" y="1916"/>
                  </a:lnTo>
                  <a:lnTo>
                    <a:pt x="379" y="1966"/>
                  </a:lnTo>
                  <a:lnTo>
                    <a:pt x="435" y="2012"/>
                  </a:lnTo>
                  <a:lnTo>
                    <a:pt x="493" y="2054"/>
                  </a:lnTo>
                  <a:lnTo>
                    <a:pt x="554" y="2093"/>
                  </a:lnTo>
                  <a:lnTo>
                    <a:pt x="617" y="2127"/>
                  </a:lnTo>
                  <a:lnTo>
                    <a:pt x="683" y="2158"/>
                  </a:lnTo>
                  <a:lnTo>
                    <a:pt x="751" y="2184"/>
                  </a:lnTo>
                  <a:lnTo>
                    <a:pt x="820" y="2207"/>
                  </a:lnTo>
                  <a:lnTo>
                    <a:pt x="892" y="2224"/>
                  </a:lnTo>
                  <a:lnTo>
                    <a:pt x="965" y="2237"/>
                  </a:lnTo>
                  <a:lnTo>
                    <a:pt x="1040" y="2245"/>
                  </a:lnTo>
                  <a:lnTo>
                    <a:pt x="1116" y="2248"/>
                  </a:lnTo>
                  <a:lnTo>
                    <a:pt x="1193" y="2246"/>
                  </a:lnTo>
                  <a:lnTo>
                    <a:pt x="1269" y="2239"/>
                  </a:lnTo>
                  <a:lnTo>
                    <a:pt x="1344" y="2226"/>
                  </a:lnTo>
                  <a:lnTo>
                    <a:pt x="1417" y="2209"/>
                  </a:lnTo>
                  <a:lnTo>
                    <a:pt x="1489" y="2188"/>
                  </a:lnTo>
                  <a:lnTo>
                    <a:pt x="1558" y="2161"/>
                  </a:lnTo>
                  <a:lnTo>
                    <a:pt x="1624" y="2131"/>
                  </a:lnTo>
                  <a:lnTo>
                    <a:pt x="1688" y="2096"/>
                  </a:lnTo>
                  <a:lnTo>
                    <a:pt x="1750" y="2058"/>
                  </a:lnTo>
                  <a:lnTo>
                    <a:pt x="1808" y="2016"/>
                  </a:lnTo>
                  <a:lnTo>
                    <a:pt x="1864" y="1970"/>
                  </a:lnTo>
                  <a:lnTo>
                    <a:pt x="1917" y="1921"/>
                  </a:lnTo>
                  <a:lnTo>
                    <a:pt x="1966" y="1869"/>
                  </a:lnTo>
                  <a:lnTo>
                    <a:pt x="2012" y="1813"/>
                  </a:lnTo>
                  <a:lnTo>
                    <a:pt x="2054" y="1755"/>
                  </a:lnTo>
                  <a:lnTo>
                    <a:pt x="2093" y="1694"/>
                  </a:lnTo>
                  <a:lnTo>
                    <a:pt x="2128" y="1631"/>
                  </a:lnTo>
                  <a:lnTo>
                    <a:pt x="2158" y="1565"/>
                  </a:lnTo>
                  <a:lnTo>
                    <a:pt x="2185" y="1497"/>
                  </a:lnTo>
                  <a:lnTo>
                    <a:pt x="2207" y="1428"/>
                  </a:lnTo>
                  <a:lnTo>
                    <a:pt x="2224" y="1356"/>
                  </a:lnTo>
                  <a:lnTo>
                    <a:pt x="2237" y="1283"/>
                  </a:lnTo>
                  <a:lnTo>
                    <a:pt x="2245" y="1208"/>
                  </a:lnTo>
                  <a:lnTo>
                    <a:pt x="2248" y="1132"/>
                  </a:lnTo>
                  <a:lnTo>
                    <a:pt x="2246" y="1055"/>
                  </a:lnTo>
                  <a:lnTo>
                    <a:pt x="2239" y="978"/>
                  </a:lnTo>
                  <a:lnTo>
                    <a:pt x="2227" y="904"/>
                  </a:lnTo>
                  <a:lnTo>
                    <a:pt x="2210" y="830"/>
                  </a:lnTo>
                  <a:lnTo>
                    <a:pt x="2188" y="759"/>
                  </a:lnTo>
                  <a:lnTo>
                    <a:pt x="2162" y="690"/>
                  </a:lnTo>
                  <a:lnTo>
                    <a:pt x="2131" y="624"/>
                  </a:lnTo>
                  <a:lnTo>
                    <a:pt x="2097" y="560"/>
                  </a:lnTo>
                  <a:lnTo>
                    <a:pt x="2058" y="498"/>
                  </a:lnTo>
                  <a:lnTo>
                    <a:pt x="2016" y="440"/>
                  </a:lnTo>
                  <a:lnTo>
                    <a:pt x="1970" y="384"/>
                  </a:lnTo>
                  <a:lnTo>
                    <a:pt x="1921" y="331"/>
                  </a:lnTo>
                  <a:lnTo>
                    <a:pt x="1869" y="282"/>
                  </a:lnTo>
                  <a:lnTo>
                    <a:pt x="1814" y="236"/>
                  </a:lnTo>
                  <a:lnTo>
                    <a:pt x="1755" y="194"/>
                  </a:lnTo>
                  <a:lnTo>
                    <a:pt x="1695" y="155"/>
                  </a:lnTo>
                  <a:lnTo>
                    <a:pt x="1631" y="120"/>
                  </a:lnTo>
                  <a:lnTo>
                    <a:pt x="1565" y="90"/>
                  </a:lnTo>
                  <a:lnTo>
                    <a:pt x="1498" y="63"/>
                  </a:lnTo>
                  <a:lnTo>
                    <a:pt x="1428" y="41"/>
                  </a:lnTo>
                  <a:lnTo>
                    <a:pt x="1356" y="24"/>
                  </a:lnTo>
                  <a:lnTo>
                    <a:pt x="1283" y="11"/>
                  </a:lnTo>
                  <a:lnTo>
                    <a:pt x="1208" y="3"/>
                  </a:lnTo>
                  <a:lnTo>
                    <a:pt x="1132"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a:solidFill>
                  <a:srgbClr val="000000"/>
                </a:solidFill>
                <a:latin typeface="Calibri" panose="020F0502020204030204"/>
              </a:endParaRPr>
            </a:p>
          </p:txBody>
        </p:sp>
        <p:sp>
          <p:nvSpPr>
            <p:cNvPr id="17" name="Freeform 48">
              <a:extLst>
                <a:ext uri="{FF2B5EF4-FFF2-40B4-BE49-F238E27FC236}">
                  <a16:creationId xmlns:a16="http://schemas.microsoft.com/office/drawing/2014/main" id="{256DB564-A9FC-439C-A565-1F95A7D2E9CC}"/>
                </a:ext>
              </a:extLst>
            </p:cNvPr>
            <p:cNvSpPr>
              <a:spLocks/>
            </p:cNvSpPr>
            <p:nvPr/>
          </p:nvSpPr>
          <p:spPr bwMode="auto">
            <a:xfrm>
              <a:off x="6219" y="1434"/>
              <a:ext cx="2249" cy="2249"/>
            </a:xfrm>
            <a:custGeom>
              <a:avLst/>
              <a:gdLst>
                <a:gd name="T0" fmla="+- 0 7267 6220"/>
                <a:gd name="T1" fmla="*/ T0 w 2249"/>
                <a:gd name="T2" fmla="+- 0 1437 1434"/>
                <a:gd name="T3" fmla="*/ 1437 h 2249"/>
                <a:gd name="T4" fmla="+- 0 7117 6220"/>
                <a:gd name="T5" fmla="*/ T4 w 2249"/>
                <a:gd name="T6" fmla="+- 0 1457 1434"/>
                <a:gd name="T7" fmla="*/ 1457 h 2249"/>
                <a:gd name="T8" fmla="+- 0 6975 6220"/>
                <a:gd name="T9" fmla="*/ T8 w 2249"/>
                <a:gd name="T10" fmla="+- 0 1496 1434"/>
                <a:gd name="T11" fmla="*/ 1496 h 2249"/>
                <a:gd name="T12" fmla="+- 0 6840 6220"/>
                <a:gd name="T13" fmla="*/ T12 w 2249"/>
                <a:gd name="T14" fmla="+- 0 1553 1434"/>
                <a:gd name="T15" fmla="*/ 1553 h 2249"/>
                <a:gd name="T16" fmla="+- 0 6715 6220"/>
                <a:gd name="T17" fmla="*/ T16 w 2249"/>
                <a:gd name="T18" fmla="+- 0 1626 1434"/>
                <a:gd name="T19" fmla="*/ 1626 h 2249"/>
                <a:gd name="T20" fmla="+- 0 6601 6220"/>
                <a:gd name="T21" fmla="*/ T20 w 2249"/>
                <a:gd name="T22" fmla="+- 0 1714 1434"/>
                <a:gd name="T23" fmla="*/ 1714 h 2249"/>
                <a:gd name="T24" fmla="+- 0 6500 6220"/>
                <a:gd name="T25" fmla="*/ T24 w 2249"/>
                <a:gd name="T26" fmla="+- 0 1816 1434"/>
                <a:gd name="T27" fmla="*/ 1816 h 2249"/>
                <a:gd name="T28" fmla="+- 0 6412 6220"/>
                <a:gd name="T29" fmla="*/ T28 w 2249"/>
                <a:gd name="T30" fmla="+- 0 1930 1434"/>
                <a:gd name="T31" fmla="*/ 1930 h 2249"/>
                <a:gd name="T32" fmla="+- 0 6339 6220"/>
                <a:gd name="T33" fmla="*/ T32 w 2249"/>
                <a:gd name="T34" fmla="+- 0 2055 1434"/>
                <a:gd name="T35" fmla="*/ 2055 h 2249"/>
                <a:gd name="T36" fmla="+- 0 6282 6220"/>
                <a:gd name="T37" fmla="*/ T36 w 2249"/>
                <a:gd name="T38" fmla="+- 0 2189 1434"/>
                <a:gd name="T39" fmla="*/ 2189 h 2249"/>
                <a:gd name="T40" fmla="+- 0 6243 6220"/>
                <a:gd name="T41" fmla="*/ T40 w 2249"/>
                <a:gd name="T42" fmla="+- 0 2332 1434"/>
                <a:gd name="T43" fmla="*/ 2332 h 2249"/>
                <a:gd name="T44" fmla="+- 0 6222 6220"/>
                <a:gd name="T45" fmla="*/ T44 w 2249"/>
                <a:gd name="T46" fmla="+- 0 2482 1434"/>
                <a:gd name="T47" fmla="*/ 2482 h 2249"/>
                <a:gd name="T48" fmla="+- 0 6222 6220"/>
                <a:gd name="T49" fmla="*/ T48 w 2249"/>
                <a:gd name="T50" fmla="+- 0 2636 1434"/>
                <a:gd name="T51" fmla="*/ 2636 h 2249"/>
                <a:gd name="T52" fmla="+- 0 6243 6220"/>
                <a:gd name="T53" fmla="*/ T52 w 2249"/>
                <a:gd name="T54" fmla="+- 0 2785 1434"/>
                <a:gd name="T55" fmla="*/ 2785 h 2249"/>
                <a:gd name="T56" fmla="+- 0 6282 6220"/>
                <a:gd name="T57" fmla="*/ T56 w 2249"/>
                <a:gd name="T58" fmla="+- 0 2928 1434"/>
                <a:gd name="T59" fmla="*/ 2928 h 2249"/>
                <a:gd name="T60" fmla="+- 0 6339 6220"/>
                <a:gd name="T61" fmla="*/ T60 w 2249"/>
                <a:gd name="T62" fmla="+- 0 3062 1434"/>
                <a:gd name="T63" fmla="*/ 3062 h 2249"/>
                <a:gd name="T64" fmla="+- 0 6412 6220"/>
                <a:gd name="T65" fmla="*/ T64 w 2249"/>
                <a:gd name="T66" fmla="+- 0 3187 1434"/>
                <a:gd name="T67" fmla="*/ 3187 h 2249"/>
                <a:gd name="T68" fmla="+- 0 6500 6220"/>
                <a:gd name="T69" fmla="*/ T68 w 2249"/>
                <a:gd name="T70" fmla="+- 0 3301 1434"/>
                <a:gd name="T71" fmla="*/ 3301 h 2249"/>
                <a:gd name="T72" fmla="+- 0 6601 6220"/>
                <a:gd name="T73" fmla="*/ T72 w 2249"/>
                <a:gd name="T74" fmla="+- 0 3403 1434"/>
                <a:gd name="T75" fmla="*/ 3403 h 2249"/>
                <a:gd name="T76" fmla="+- 0 6715 6220"/>
                <a:gd name="T77" fmla="*/ T76 w 2249"/>
                <a:gd name="T78" fmla="+- 0 3491 1434"/>
                <a:gd name="T79" fmla="*/ 3491 h 2249"/>
                <a:gd name="T80" fmla="+- 0 6840 6220"/>
                <a:gd name="T81" fmla="*/ T80 w 2249"/>
                <a:gd name="T82" fmla="+- 0 3564 1434"/>
                <a:gd name="T83" fmla="*/ 3564 h 2249"/>
                <a:gd name="T84" fmla="+- 0 6975 6220"/>
                <a:gd name="T85" fmla="*/ T84 w 2249"/>
                <a:gd name="T86" fmla="+- 0 3621 1434"/>
                <a:gd name="T87" fmla="*/ 3621 h 2249"/>
                <a:gd name="T88" fmla="+- 0 7117 6220"/>
                <a:gd name="T89" fmla="*/ T88 w 2249"/>
                <a:gd name="T90" fmla="+- 0 3660 1434"/>
                <a:gd name="T91" fmla="*/ 3660 h 2249"/>
                <a:gd name="T92" fmla="+- 0 7267 6220"/>
                <a:gd name="T93" fmla="*/ T92 w 2249"/>
                <a:gd name="T94" fmla="+- 0 3680 1434"/>
                <a:gd name="T95" fmla="*/ 3680 h 2249"/>
                <a:gd name="T96" fmla="+- 0 7421 6220"/>
                <a:gd name="T97" fmla="*/ T96 w 2249"/>
                <a:gd name="T98" fmla="+- 0 3680 1434"/>
                <a:gd name="T99" fmla="*/ 3680 h 2249"/>
                <a:gd name="T100" fmla="+- 0 7570 6220"/>
                <a:gd name="T101" fmla="*/ T100 w 2249"/>
                <a:gd name="T102" fmla="+- 0 3660 1434"/>
                <a:gd name="T103" fmla="*/ 3660 h 2249"/>
                <a:gd name="T104" fmla="+- 0 7713 6220"/>
                <a:gd name="T105" fmla="*/ T104 w 2249"/>
                <a:gd name="T106" fmla="+- 0 3621 1434"/>
                <a:gd name="T107" fmla="*/ 3621 h 2249"/>
                <a:gd name="T108" fmla="+- 0 7848 6220"/>
                <a:gd name="T109" fmla="*/ T108 w 2249"/>
                <a:gd name="T110" fmla="+- 0 3564 1434"/>
                <a:gd name="T111" fmla="*/ 3564 h 2249"/>
                <a:gd name="T112" fmla="+- 0 7972 6220"/>
                <a:gd name="T113" fmla="*/ T112 w 2249"/>
                <a:gd name="T114" fmla="+- 0 3491 1434"/>
                <a:gd name="T115" fmla="*/ 3491 h 2249"/>
                <a:gd name="T116" fmla="+- 0 8086 6220"/>
                <a:gd name="T117" fmla="*/ T116 w 2249"/>
                <a:gd name="T118" fmla="+- 0 3403 1434"/>
                <a:gd name="T119" fmla="*/ 3403 h 2249"/>
                <a:gd name="T120" fmla="+- 0 8188 6220"/>
                <a:gd name="T121" fmla="*/ T120 w 2249"/>
                <a:gd name="T122" fmla="+- 0 3301 1434"/>
                <a:gd name="T123" fmla="*/ 3301 h 2249"/>
                <a:gd name="T124" fmla="+- 0 8276 6220"/>
                <a:gd name="T125" fmla="*/ T124 w 2249"/>
                <a:gd name="T126" fmla="+- 0 3187 1434"/>
                <a:gd name="T127" fmla="*/ 3187 h 2249"/>
                <a:gd name="T128" fmla="+- 0 8349 6220"/>
                <a:gd name="T129" fmla="*/ T128 w 2249"/>
                <a:gd name="T130" fmla="+- 0 3062 1434"/>
                <a:gd name="T131" fmla="*/ 3062 h 2249"/>
                <a:gd name="T132" fmla="+- 0 8406 6220"/>
                <a:gd name="T133" fmla="*/ T132 w 2249"/>
                <a:gd name="T134" fmla="+- 0 2928 1434"/>
                <a:gd name="T135" fmla="*/ 2928 h 2249"/>
                <a:gd name="T136" fmla="+- 0 8445 6220"/>
                <a:gd name="T137" fmla="*/ T136 w 2249"/>
                <a:gd name="T138" fmla="+- 0 2785 1434"/>
                <a:gd name="T139" fmla="*/ 2785 h 2249"/>
                <a:gd name="T140" fmla="+- 0 8465 6220"/>
                <a:gd name="T141" fmla="*/ T140 w 2249"/>
                <a:gd name="T142" fmla="+- 0 2636 1434"/>
                <a:gd name="T143" fmla="*/ 2636 h 2249"/>
                <a:gd name="T144" fmla="+- 0 8465 6220"/>
                <a:gd name="T145" fmla="*/ T144 w 2249"/>
                <a:gd name="T146" fmla="+- 0 2482 1434"/>
                <a:gd name="T147" fmla="*/ 2482 h 2249"/>
                <a:gd name="T148" fmla="+- 0 8445 6220"/>
                <a:gd name="T149" fmla="*/ T148 w 2249"/>
                <a:gd name="T150" fmla="+- 0 2332 1434"/>
                <a:gd name="T151" fmla="*/ 2332 h 2249"/>
                <a:gd name="T152" fmla="+- 0 8406 6220"/>
                <a:gd name="T153" fmla="*/ T152 w 2249"/>
                <a:gd name="T154" fmla="+- 0 2189 1434"/>
                <a:gd name="T155" fmla="*/ 2189 h 2249"/>
                <a:gd name="T156" fmla="+- 0 8349 6220"/>
                <a:gd name="T157" fmla="*/ T156 w 2249"/>
                <a:gd name="T158" fmla="+- 0 2055 1434"/>
                <a:gd name="T159" fmla="*/ 2055 h 2249"/>
                <a:gd name="T160" fmla="+- 0 8276 6220"/>
                <a:gd name="T161" fmla="*/ T160 w 2249"/>
                <a:gd name="T162" fmla="+- 0 1930 1434"/>
                <a:gd name="T163" fmla="*/ 1930 h 2249"/>
                <a:gd name="T164" fmla="+- 0 8188 6220"/>
                <a:gd name="T165" fmla="*/ T164 w 2249"/>
                <a:gd name="T166" fmla="+- 0 1816 1434"/>
                <a:gd name="T167" fmla="*/ 1816 h 2249"/>
                <a:gd name="T168" fmla="+- 0 8086 6220"/>
                <a:gd name="T169" fmla="*/ T168 w 2249"/>
                <a:gd name="T170" fmla="+- 0 1714 1434"/>
                <a:gd name="T171" fmla="*/ 1714 h 2249"/>
                <a:gd name="T172" fmla="+- 0 7972 6220"/>
                <a:gd name="T173" fmla="*/ T172 w 2249"/>
                <a:gd name="T174" fmla="+- 0 1626 1434"/>
                <a:gd name="T175" fmla="*/ 1626 h 2249"/>
                <a:gd name="T176" fmla="+- 0 7848 6220"/>
                <a:gd name="T177" fmla="*/ T176 w 2249"/>
                <a:gd name="T178" fmla="+- 0 1553 1434"/>
                <a:gd name="T179" fmla="*/ 1553 h 2249"/>
                <a:gd name="T180" fmla="+- 0 7713 6220"/>
                <a:gd name="T181" fmla="*/ T180 w 2249"/>
                <a:gd name="T182" fmla="+- 0 1496 1434"/>
                <a:gd name="T183" fmla="*/ 1496 h 2249"/>
                <a:gd name="T184" fmla="+- 0 7570 6220"/>
                <a:gd name="T185" fmla="*/ T184 w 2249"/>
                <a:gd name="T186" fmla="+- 0 1457 1434"/>
                <a:gd name="T187" fmla="*/ 1457 h 2249"/>
                <a:gd name="T188" fmla="+- 0 7421 6220"/>
                <a:gd name="T189" fmla="*/ T188 w 2249"/>
                <a:gd name="T190" fmla="+- 0 1437 1434"/>
                <a:gd name="T191" fmla="*/ 1437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24" y="0"/>
                  </a:moveTo>
                  <a:lnTo>
                    <a:pt x="1047" y="3"/>
                  </a:lnTo>
                  <a:lnTo>
                    <a:pt x="971" y="11"/>
                  </a:lnTo>
                  <a:lnTo>
                    <a:pt x="897" y="23"/>
                  </a:lnTo>
                  <a:lnTo>
                    <a:pt x="825" y="41"/>
                  </a:lnTo>
                  <a:lnTo>
                    <a:pt x="755" y="62"/>
                  </a:lnTo>
                  <a:lnTo>
                    <a:pt x="686" y="89"/>
                  </a:lnTo>
                  <a:lnTo>
                    <a:pt x="620" y="119"/>
                  </a:lnTo>
                  <a:lnTo>
                    <a:pt x="556" y="154"/>
                  </a:lnTo>
                  <a:lnTo>
                    <a:pt x="495" y="192"/>
                  </a:lnTo>
                  <a:lnTo>
                    <a:pt x="437" y="235"/>
                  </a:lnTo>
                  <a:lnTo>
                    <a:pt x="381" y="280"/>
                  </a:lnTo>
                  <a:lnTo>
                    <a:pt x="329" y="330"/>
                  </a:lnTo>
                  <a:lnTo>
                    <a:pt x="280" y="382"/>
                  </a:lnTo>
                  <a:lnTo>
                    <a:pt x="234" y="438"/>
                  </a:lnTo>
                  <a:lnTo>
                    <a:pt x="192" y="496"/>
                  </a:lnTo>
                  <a:lnTo>
                    <a:pt x="153" y="557"/>
                  </a:lnTo>
                  <a:lnTo>
                    <a:pt x="119" y="621"/>
                  </a:lnTo>
                  <a:lnTo>
                    <a:pt x="88" y="687"/>
                  </a:lnTo>
                  <a:lnTo>
                    <a:pt x="62" y="755"/>
                  </a:lnTo>
                  <a:lnTo>
                    <a:pt x="40" y="826"/>
                  </a:lnTo>
                  <a:lnTo>
                    <a:pt x="23" y="898"/>
                  </a:lnTo>
                  <a:lnTo>
                    <a:pt x="10" y="972"/>
                  </a:lnTo>
                  <a:lnTo>
                    <a:pt x="2" y="1048"/>
                  </a:lnTo>
                  <a:lnTo>
                    <a:pt x="0" y="1125"/>
                  </a:lnTo>
                  <a:lnTo>
                    <a:pt x="2" y="1202"/>
                  </a:lnTo>
                  <a:lnTo>
                    <a:pt x="10" y="1277"/>
                  </a:lnTo>
                  <a:lnTo>
                    <a:pt x="23" y="1351"/>
                  </a:lnTo>
                  <a:lnTo>
                    <a:pt x="40" y="1423"/>
                  </a:lnTo>
                  <a:lnTo>
                    <a:pt x="62" y="1494"/>
                  </a:lnTo>
                  <a:lnTo>
                    <a:pt x="88" y="1562"/>
                  </a:lnTo>
                  <a:lnTo>
                    <a:pt x="119" y="1628"/>
                  </a:lnTo>
                  <a:lnTo>
                    <a:pt x="153" y="1692"/>
                  </a:lnTo>
                  <a:lnTo>
                    <a:pt x="192" y="1753"/>
                  </a:lnTo>
                  <a:lnTo>
                    <a:pt x="234" y="1812"/>
                  </a:lnTo>
                  <a:lnTo>
                    <a:pt x="280" y="1867"/>
                  </a:lnTo>
                  <a:lnTo>
                    <a:pt x="329" y="1919"/>
                  </a:lnTo>
                  <a:lnTo>
                    <a:pt x="381" y="1969"/>
                  </a:lnTo>
                  <a:lnTo>
                    <a:pt x="437" y="2015"/>
                  </a:lnTo>
                  <a:lnTo>
                    <a:pt x="495" y="2057"/>
                  </a:lnTo>
                  <a:lnTo>
                    <a:pt x="556" y="2095"/>
                  </a:lnTo>
                  <a:lnTo>
                    <a:pt x="620" y="2130"/>
                  </a:lnTo>
                  <a:lnTo>
                    <a:pt x="686" y="2160"/>
                  </a:lnTo>
                  <a:lnTo>
                    <a:pt x="755" y="2187"/>
                  </a:lnTo>
                  <a:lnTo>
                    <a:pt x="825" y="2209"/>
                  </a:lnTo>
                  <a:lnTo>
                    <a:pt x="897" y="2226"/>
                  </a:lnTo>
                  <a:lnTo>
                    <a:pt x="971" y="2238"/>
                  </a:lnTo>
                  <a:lnTo>
                    <a:pt x="1047" y="2246"/>
                  </a:lnTo>
                  <a:lnTo>
                    <a:pt x="1124" y="2249"/>
                  </a:lnTo>
                  <a:lnTo>
                    <a:pt x="1201" y="2246"/>
                  </a:lnTo>
                  <a:lnTo>
                    <a:pt x="1276" y="2238"/>
                  </a:lnTo>
                  <a:lnTo>
                    <a:pt x="1350" y="2226"/>
                  </a:lnTo>
                  <a:lnTo>
                    <a:pt x="1423" y="2209"/>
                  </a:lnTo>
                  <a:lnTo>
                    <a:pt x="1493" y="2187"/>
                  </a:lnTo>
                  <a:lnTo>
                    <a:pt x="1561" y="2160"/>
                  </a:lnTo>
                  <a:lnTo>
                    <a:pt x="1628" y="2130"/>
                  </a:lnTo>
                  <a:lnTo>
                    <a:pt x="1691" y="2095"/>
                  </a:lnTo>
                  <a:lnTo>
                    <a:pt x="1752" y="2057"/>
                  </a:lnTo>
                  <a:lnTo>
                    <a:pt x="1811" y="2015"/>
                  </a:lnTo>
                  <a:lnTo>
                    <a:pt x="1866" y="1969"/>
                  </a:lnTo>
                  <a:lnTo>
                    <a:pt x="1919" y="1919"/>
                  </a:lnTo>
                  <a:lnTo>
                    <a:pt x="1968" y="1867"/>
                  </a:lnTo>
                  <a:lnTo>
                    <a:pt x="2014" y="1812"/>
                  </a:lnTo>
                  <a:lnTo>
                    <a:pt x="2056" y="1753"/>
                  </a:lnTo>
                  <a:lnTo>
                    <a:pt x="2095" y="1692"/>
                  </a:lnTo>
                  <a:lnTo>
                    <a:pt x="2129" y="1628"/>
                  </a:lnTo>
                  <a:lnTo>
                    <a:pt x="2160" y="1562"/>
                  </a:lnTo>
                  <a:lnTo>
                    <a:pt x="2186" y="1494"/>
                  </a:lnTo>
                  <a:lnTo>
                    <a:pt x="2208" y="1423"/>
                  </a:lnTo>
                  <a:lnTo>
                    <a:pt x="2225" y="1351"/>
                  </a:lnTo>
                  <a:lnTo>
                    <a:pt x="2238" y="1277"/>
                  </a:lnTo>
                  <a:lnTo>
                    <a:pt x="2245" y="1202"/>
                  </a:lnTo>
                  <a:lnTo>
                    <a:pt x="2248" y="1125"/>
                  </a:lnTo>
                  <a:lnTo>
                    <a:pt x="2245" y="1048"/>
                  </a:lnTo>
                  <a:lnTo>
                    <a:pt x="2238" y="972"/>
                  </a:lnTo>
                  <a:lnTo>
                    <a:pt x="2225" y="898"/>
                  </a:lnTo>
                  <a:lnTo>
                    <a:pt x="2208" y="826"/>
                  </a:lnTo>
                  <a:lnTo>
                    <a:pt x="2186" y="755"/>
                  </a:lnTo>
                  <a:lnTo>
                    <a:pt x="2160" y="687"/>
                  </a:lnTo>
                  <a:lnTo>
                    <a:pt x="2129" y="621"/>
                  </a:lnTo>
                  <a:lnTo>
                    <a:pt x="2095" y="557"/>
                  </a:lnTo>
                  <a:lnTo>
                    <a:pt x="2056" y="496"/>
                  </a:lnTo>
                  <a:lnTo>
                    <a:pt x="2014" y="438"/>
                  </a:lnTo>
                  <a:lnTo>
                    <a:pt x="1968" y="382"/>
                  </a:lnTo>
                  <a:lnTo>
                    <a:pt x="1919" y="330"/>
                  </a:lnTo>
                  <a:lnTo>
                    <a:pt x="1866" y="280"/>
                  </a:lnTo>
                  <a:lnTo>
                    <a:pt x="1811" y="235"/>
                  </a:lnTo>
                  <a:lnTo>
                    <a:pt x="1752" y="192"/>
                  </a:lnTo>
                  <a:lnTo>
                    <a:pt x="1691" y="154"/>
                  </a:lnTo>
                  <a:lnTo>
                    <a:pt x="1628" y="119"/>
                  </a:lnTo>
                  <a:lnTo>
                    <a:pt x="1561" y="89"/>
                  </a:lnTo>
                  <a:lnTo>
                    <a:pt x="1493" y="62"/>
                  </a:lnTo>
                  <a:lnTo>
                    <a:pt x="1423" y="41"/>
                  </a:lnTo>
                  <a:lnTo>
                    <a:pt x="1350" y="23"/>
                  </a:lnTo>
                  <a:lnTo>
                    <a:pt x="1276" y="11"/>
                  </a:lnTo>
                  <a:lnTo>
                    <a:pt x="1201" y="3"/>
                  </a:lnTo>
                  <a:lnTo>
                    <a:pt x="1124"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a:solidFill>
                  <a:srgbClr val="000000"/>
                </a:solidFill>
                <a:latin typeface="Calibri" panose="020F0502020204030204"/>
              </a:endParaRPr>
            </a:p>
          </p:txBody>
        </p:sp>
        <p:sp>
          <p:nvSpPr>
            <p:cNvPr id="18" name="Freeform 47">
              <a:extLst>
                <a:ext uri="{FF2B5EF4-FFF2-40B4-BE49-F238E27FC236}">
                  <a16:creationId xmlns:a16="http://schemas.microsoft.com/office/drawing/2014/main" id="{73405A66-B7F8-4C26-8A1F-EA7689167D24}"/>
                </a:ext>
              </a:extLst>
            </p:cNvPr>
            <p:cNvSpPr>
              <a:spLocks/>
            </p:cNvSpPr>
            <p:nvPr/>
          </p:nvSpPr>
          <p:spPr bwMode="auto">
            <a:xfrm>
              <a:off x="1615" y="3321"/>
              <a:ext cx="2249" cy="2249"/>
            </a:xfrm>
            <a:custGeom>
              <a:avLst/>
              <a:gdLst>
                <a:gd name="T0" fmla="+- 0 2671 1616"/>
                <a:gd name="T1" fmla="*/ T0 w 2249"/>
                <a:gd name="T2" fmla="+- 0 3323 3321"/>
                <a:gd name="T3" fmla="*/ 3323 h 2249"/>
                <a:gd name="T4" fmla="+- 0 2519 1616"/>
                <a:gd name="T5" fmla="*/ T4 w 2249"/>
                <a:gd name="T6" fmla="+- 0 3343 3321"/>
                <a:gd name="T7" fmla="*/ 3343 h 2249"/>
                <a:gd name="T8" fmla="+- 0 2375 1616"/>
                <a:gd name="T9" fmla="*/ T8 w 2249"/>
                <a:gd name="T10" fmla="+- 0 3382 3321"/>
                <a:gd name="T11" fmla="*/ 3382 h 2249"/>
                <a:gd name="T12" fmla="+- 0 2240 1616"/>
                <a:gd name="T13" fmla="*/ T12 w 2249"/>
                <a:gd name="T14" fmla="+- 0 3438 3321"/>
                <a:gd name="T15" fmla="*/ 3438 h 2249"/>
                <a:gd name="T16" fmla="+- 0 2114 1616"/>
                <a:gd name="T17" fmla="*/ T16 w 2249"/>
                <a:gd name="T18" fmla="+- 0 3511 3321"/>
                <a:gd name="T19" fmla="*/ 3511 h 2249"/>
                <a:gd name="T20" fmla="+- 0 2000 1616"/>
                <a:gd name="T21" fmla="*/ T20 w 2249"/>
                <a:gd name="T22" fmla="+- 0 3599 3321"/>
                <a:gd name="T23" fmla="*/ 3599 h 2249"/>
                <a:gd name="T24" fmla="+- 0 1898 1616"/>
                <a:gd name="T25" fmla="*/ T24 w 2249"/>
                <a:gd name="T26" fmla="+- 0 3701 3321"/>
                <a:gd name="T27" fmla="*/ 3701 h 2249"/>
                <a:gd name="T28" fmla="+- 0 1810 1616"/>
                <a:gd name="T29" fmla="*/ T28 w 2249"/>
                <a:gd name="T30" fmla="+- 0 3814 3321"/>
                <a:gd name="T31" fmla="*/ 3814 h 2249"/>
                <a:gd name="T32" fmla="+- 0 1736 1616"/>
                <a:gd name="T33" fmla="*/ T32 w 2249"/>
                <a:gd name="T34" fmla="+- 0 3938 3321"/>
                <a:gd name="T35" fmla="*/ 3938 h 2249"/>
                <a:gd name="T36" fmla="+- 0 1679 1616"/>
                <a:gd name="T37" fmla="*/ T36 w 2249"/>
                <a:gd name="T38" fmla="+- 0 4072 3321"/>
                <a:gd name="T39" fmla="*/ 4072 h 2249"/>
                <a:gd name="T40" fmla="+- 0 1639 1616"/>
                <a:gd name="T41" fmla="*/ T40 w 2249"/>
                <a:gd name="T42" fmla="+- 0 4213 3321"/>
                <a:gd name="T43" fmla="*/ 4213 h 2249"/>
                <a:gd name="T44" fmla="+- 0 1619 1616"/>
                <a:gd name="T45" fmla="*/ T44 w 2249"/>
                <a:gd name="T46" fmla="+- 0 4361 3321"/>
                <a:gd name="T47" fmla="*/ 4361 h 2249"/>
                <a:gd name="T48" fmla="+- 0 1618 1616"/>
                <a:gd name="T49" fmla="*/ T48 w 2249"/>
                <a:gd name="T50" fmla="+- 0 4514 3321"/>
                <a:gd name="T51" fmla="*/ 4514 h 2249"/>
                <a:gd name="T52" fmla="+- 0 1637 1616"/>
                <a:gd name="T53" fmla="*/ T52 w 2249"/>
                <a:gd name="T54" fmla="+- 0 4666 3321"/>
                <a:gd name="T55" fmla="*/ 4666 h 2249"/>
                <a:gd name="T56" fmla="+- 0 1676 1616"/>
                <a:gd name="T57" fmla="*/ T56 w 2249"/>
                <a:gd name="T58" fmla="+- 0 4810 3321"/>
                <a:gd name="T59" fmla="*/ 4810 h 2249"/>
                <a:gd name="T60" fmla="+- 0 1733 1616"/>
                <a:gd name="T61" fmla="*/ T60 w 2249"/>
                <a:gd name="T62" fmla="+- 0 4946 3321"/>
                <a:gd name="T63" fmla="*/ 4946 h 2249"/>
                <a:gd name="T64" fmla="+- 0 1805 1616"/>
                <a:gd name="T65" fmla="*/ T64 w 2249"/>
                <a:gd name="T66" fmla="+- 0 5071 3321"/>
                <a:gd name="T67" fmla="*/ 5071 h 2249"/>
                <a:gd name="T68" fmla="+- 0 1893 1616"/>
                <a:gd name="T69" fmla="*/ T68 w 2249"/>
                <a:gd name="T70" fmla="+- 0 5186 3321"/>
                <a:gd name="T71" fmla="*/ 5186 h 2249"/>
                <a:gd name="T72" fmla="+- 0 1995 1616"/>
                <a:gd name="T73" fmla="*/ T72 w 2249"/>
                <a:gd name="T74" fmla="+- 0 5288 3321"/>
                <a:gd name="T75" fmla="*/ 5288 h 2249"/>
                <a:gd name="T76" fmla="+- 0 2108 1616"/>
                <a:gd name="T77" fmla="*/ T76 w 2249"/>
                <a:gd name="T78" fmla="+- 0 5376 3321"/>
                <a:gd name="T79" fmla="*/ 5376 h 2249"/>
                <a:gd name="T80" fmla="+- 0 2233 1616"/>
                <a:gd name="T81" fmla="*/ T80 w 2249"/>
                <a:gd name="T82" fmla="+- 0 5449 3321"/>
                <a:gd name="T83" fmla="*/ 5449 h 2249"/>
                <a:gd name="T84" fmla="+- 0 2366 1616"/>
                <a:gd name="T85" fmla="*/ T84 w 2249"/>
                <a:gd name="T86" fmla="+- 0 5506 3321"/>
                <a:gd name="T87" fmla="*/ 5506 h 2249"/>
                <a:gd name="T88" fmla="+- 0 2508 1616"/>
                <a:gd name="T89" fmla="*/ T88 w 2249"/>
                <a:gd name="T90" fmla="+- 0 5546 3321"/>
                <a:gd name="T91" fmla="*/ 5546 h 2249"/>
                <a:gd name="T92" fmla="+- 0 2655 1616"/>
                <a:gd name="T93" fmla="*/ T92 w 2249"/>
                <a:gd name="T94" fmla="+- 0 5567 3321"/>
                <a:gd name="T95" fmla="*/ 5567 h 2249"/>
                <a:gd name="T96" fmla="+- 0 2808 1616"/>
                <a:gd name="T97" fmla="*/ T96 w 2249"/>
                <a:gd name="T98" fmla="+- 0 5568 3321"/>
                <a:gd name="T99" fmla="*/ 5568 h 2249"/>
                <a:gd name="T100" fmla="+- 0 2960 1616"/>
                <a:gd name="T101" fmla="*/ T100 w 2249"/>
                <a:gd name="T102" fmla="+- 0 5548 3321"/>
                <a:gd name="T103" fmla="*/ 5548 h 2249"/>
                <a:gd name="T104" fmla="+- 0 3104 1616"/>
                <a:gd name="T105" fmla="*/ T104 w 2249"/>
                <a:gd name="T106" fmla="+- 0 5509 3321"/>
                <a:gd name="T107" fmla="*/ 5509 h 2249"/>
                <a:gd name="T108" fmla="+- 0 3240 1616"/>
                <a:gd name="T109" fmla="*/ T108 w 2249"/>
                <a:gd name="T110" fmla="+- 0 5453 3321"/>
                <a:gd name="T111" fmla="*/ 5453 h 2249"/>
                <a:gd name="T112" fmla="+- 0 3365 1616"/>
                <a:gd name="T113" fmla="*/ T112 w 2249"/>
                <a:gd name="T114" fmla="+- 0 5380 3321"/>
                <a:gd name="T115" fmla="*/ 5380 h 2249"/>
                <a:gd name="T116" fmla="+- 0 3480 1616"/>
                <a:gd name="T117" fmla="*/ T116 w 2249"/>
                <a:gd name="T118" fmla="+- 0 5292 3321"/>
                <a:gd name="T119" fmla="*/ 5292 h 2249"/>
                <a:gd name="T120" fmla="+- 0 3582 1616"/>
                <a:gd name="T121" fmla="*/ T120 w 2249"/>
                <a:gd name="T122" fmla="+- 0 5190 3321"/>
                <a:gd name="T123" fmla="*/ 5190 h 2249"/>
                <a:gd name="T124" fmla="+- 0 3670 1616"/>
                <a:gd name="T125" fmla="*/ T124 w 2249"/>
                <a:gd name="T126" fmla="+- 0 5077 3321"/>
                <a:gd name="T127" fmla="*/ 5077 h 2249"/>
                <a:gd name="T128" fmla="+- 0 3743 1616"/>
                <a:gd name="T129" fmla="*/ T128 w 2249"/>
                <a:gd name="T130" fmla="+- 0 4953 3321"/>
                <a:gd name="T131" fmla="*/ 4953 h 2249"/>
                <a:gd name="T132" fmla="+- 0 3800 1616"/>
                <a:gd name="T133" fmla="*/ T132 w 2249"/>
                <a:gd name="T134" fmla="+- 0 4819 3321"/>
                <a:gd name="T135" fmla="*/ 4819 h 2249"/>
                <a:gd name="T136" fmla="+- 0 3840 1616"/>
                <a:gd name="T137" fmla="*/ T136 w 2249"/>
                <a:gd name="T138" fmla="+- 0 4678 3321"/>
                <a:gd name="T139" fmla="*/ 4678 h 2249"/>
                <a:gd name="T140" fmla="+- 0 3861 1616"/>
                <a:gd name="T141" fmla="*/ T140 w 2249"/>
                <a:gd name="T142" fmla="+- 0 4530 3321"/>
                <a:gd name="T143" fmla="*/ 4530 h 2249"/>
                <a:gd name="T144" fmla="+- 0 3862 1616"/>
                <a:gd name="T145" fmla="*/ T144 w 2249"/>
                <a:gd name="T146" fmla="+- 0 4377 3321"/>
                <a:gd name="T147" fmla="*/ 4377 h 2249"/>
                <a:gd name="T148" fmla="+- 0 3842 1616"/>
                <a:gd name="T149" fmla="*/ T148 w 2249"/>
                <a:gd name="T150" fmla="+- 0 4225 3321"/>
                <a:gd name="T151" fmla="*/ 4225 h 2249"/>
                <a:gd name="T152" fmla="+- 0 3804 1616"/>
                <a:gd name="T153" fmla="*/ T152 w 2249"/>
                <a:gd name="T154" fmla="+- 0 4081 3321"/>
                <a:gd name="T155" fmla="*/ 4081 h 2249"/>
                <a:gd name="T156" fmla="+- 0 3747 1616"/>
                <a:gd name="T157" fmla="*/ T156 w 2249"/>
                <a:gd name="T158" fmla="+- 0 3946 3321"/>
                <a:gd name="T159" fmla="*/ 3946 h 2249"/>
                <a:gd name="T160" fmla="+- 0 3674 1616"/>
                <a:gd name="T161" fmla="*/ T160 w 2249"/>
                <a:gd name="T162" fmla="+- 0 3820 3321"/>
                <a:gd name="T163" fmla="*/ 3820 h 2249"/>
                <a:gd name="T164" fmla="+- 0 3586 1616"/>
                <a:gd name="T165" fmla="*/ T164 w 2249"/>
                <a:gd name="T166" fmla="+- 0 3706 3321"/>
                <a:gd name="T167" fmla="*/ 3706 h 2249"/>
                <a:gd name="T168" fmla="+- 0 3485 1616"/>
                <a:gd name="T169" fmla="*/ T168 w 2249"/>
                <a:gd name="T170" fmla="+- 0 3604 3321"/>
                <a:gd name="T171" fmla="*/ 3604 h 2249"/>
                <a:gd name="T172" fmla="+- 0 3371 1616"/>
                <a:gd name="T173" fmla="*/ T172 w 2249"/>
                <a:gd name="T174" fmla="+- 0 3515 3321"/>
                <a:gd name="T175" fmla="*/ 3515 h 2249"/>
                <a:gd name="T176" fmla="+- 0 3247 1616"/>
                <a:gd name="T177" fmla="*/ T176 w 2249"/>
                <a:gd name="T178" fmla="+- 0 3442 3321"/>
                <a:gd name="T179" fmla="*/ 3442 h 2249"/>
                <a:gd name="T180" fmla="+- 0 3113 1616"/>
                <a:gd name="T181" fmla="*/ T180 w 2249"/>
                <a:gd name="T182" fmla="+- 0 3385 3321"/>
                <a:gd name="T183" fmla="*/ 3385 h 2249"/>
                <a:gd name="T184" fmla="+- 0 2972 1616"/>
                <a:gd name="T185" fmla="*/ T184 w 2249"/>
                <a:gd name="T186" fmla="+- 0 3345 3321"/>
                <a:gd name="T187" fmla="*/ 3345 h 2249"/>
                <a:gd name="T188" fmla="+- 0 2824 1616"/>
                <a:gd name="T189" fmla="*/ T188 w 2249"/>
                <a:gd name="T190" fmla="+- 0 3324 3321"/>
                <a:gd name="T191" fmla="*/ 3324 h 22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49" h="2249">
                  <a:moveTo>
                    <a:pt x="1132" y="0"/>
                  </a:moveTo>
                  <a:lnTo>
                    <a:pt x="1055" y="2"/>
                  </a:lnTo>
                  <a:lnTo>
                    <a:pt x="978" y="10"/>
                  </a:lnTo>
                  <a:lnTo>
                    <a:pt x="903" y="22"/>
                  </a:lnTo>
                  <a:lnTo>
                    <a:pt x="830" y="39"/>
                  </a:lnTo>
                  <a:lnTo>
                    <a:pt x="759" y="61"/>
                  </a:lnTo>
                  <a:lnTo>
                    <a:pt x="690" y="87"/>
                  </a:lnTo>
                  <a:lnTo>
                    <a:pt x="624" y="117"/>
                  </a:lnTo>
                  <a:lnTo>
                    <a:pt x="560" y="152"/>
                  </a:lnTo>
                  <a:lnTo>
                    <a:pt x="498" y="190"/>
                  </a:lnTo>
                  <a:lnTo>
                    <a:pt x="439" y="232"/>
                  </a:lnTo>
                  <a:lnTo>
                    <a:pt x="384" y="278"/>
                  </a:lnTo>
                  <a:lnTo>
                    <a:pt x="331" y="327"/>
                  </a:lnTo>
                  <a:lnTo>
                    <a:pt x="282" y="380"/>
                  </a:lnTo>
                  <a:lnTo>
                    <a:pt x="236" y="435"/>
                  </a:lnTo>
                  <a:lnTo>
                    <a:pt x="194" y="493"/>
                  </a:lnTo>
                  <a:lnTo>
                    <a:pt x="155" y="554"/>
                  </a:lnTo>
                  <a:lnTo>
                    <a:pt x="120" y="617"/>
                  </a:lnTo>
                  <a:lnTo>
                    <a:pt x="90" y="683"/>
                  </a:lnTo>
                  <a:lnTo>
                    <a:pt x="63" y="751"/>
                  </a:lnTo>
                  <a:lnTo>
                    <a:pt x="41" y="821"/>
                  </a:lnTo>
                  <a:lnTo>
                    <a:pt x="23" y="892"/>
                  </a:lnTo>
                  <a:lnTo>
                    <a:pt x="11" y="966"/>
                  </a:lnTo>
                  <a:lnTo>
                    <a:pt x="3" y="1040"/>
                  </a:lnTo>
                  <a:lnTo>
                    <a:pt x="0" y="1116"/>
                  </a:lnTo>
                  <a:lnTo>
                    <a:pt x="2" y="1193"/>
                  </a:lnTo>
                  <a:lnTo>
                    <a:pt x="9" y="1270"/>
                  </a:lnTo>
                  <a:lnTo>
                    <a:pt x="21" y="1345"/>
                  </a:lnTo>
                  <a:lnTo>
                    <a:pt x="38" y="1418"/>
                  </a:lnTo>
                  <a:lnTo>
                    <a:pt x="60" y="1489"/>
                  </a:lnTo>
                  <a:lnTo>
                    <a:pt x="86" y="1558"/>
                  </a:lnTo>
                  <a:lnTo>
                    <a:pt x="117" y="1625"/>
                  </a:lnTo>
                  <a:lnTo>
                    <a:pt x="151" y="1689"/>
                  </a:lnTo>
                  <a:lnTo>
                    <a:pt x="189" y="1750"/>
                  </a:lnTo>
                  <a:lnTo>
                    <a:pt x="232" y="1809"/>
                  </a:lnTo>
                  <a:lnTo>
                    <a:pt x="277" y="1865"/>
                  </a:lnTo>
                  <a:lnTo>
                    <a:pt x="327" y="1917"/>
                  </a:lnTo>
                  <a:lnTo>
                    <a:pt x="379" y="1967"/>
                  </a:lnTo>
                  <a:lnTo>
                    <a:pt x="434" y="2012"/>
                  </a:lnTo>
                  <a:lnTo>
                    <a:pt x="492" y="2055"/>
                  </a:lnTo>
                  <a:lnTo>
                    <a:pt x="553" y="2093"/>
                  </a:lnTo>
                  <a:lnTo>
                    <a:pt x="617" y="2128"/>
                  </a:lnTo>
                  <a:lnTo>
                    <a:pt x="682" y="2159"/>
                  </a:lnTo>
                  <a:lnTo>
                    <a:pt x="750" y="2185"/>
                  </a:lnTo>
                  <a:lnTo>
                    <a:pt x="820" y="2207"/>
                  </a:lnTo>
                  <a:lnTo>
                    <a:pt x="892" y="2225"/>
                  </a:lnTo>
                  <a:lnTo>
                    <a:pt x="965" y="2238"/>
                  </a:lnTo>
                  <a:lnTo>
                    <a:pt x="1039" y="2246"/>
                  </a:lnTo>
                  <a:lnTo>
                    <a:pt x="1115" y="2249"/>
                  </a:lnTo>
                  <a:lnTo>
                    <a:pt x="1192" y="2247"/>
                  </a:lnTo>
                  <a:lnTo>
                    <a:pt x="1269" y="2239"/>
                  </a:lnTo>
                  <a:lnTo>
                    <a:pt x="1344" y="2227"/>
                  </a:lnTo>
                  <a:lnTo>
                    <a:pt x="1417" y="2210"/>
                  </a:lnTo>
                  <a:lnTo>
                    <a:pt x="1488" y="2188"/>
                  </a:lnTo>
                  <a:lnTo>
                    <a:pt x="1557" y="2162"/>
                  </a:lnTo>
                  <a:lnTo>
                    <a:pt x="1624" y="2132"/>
                  </a:lnTo>
                  <a:lnTo>
                    <a:pt x="1688" y="2097"/>
                  </a:lnTo>
                  <a:lnTo>
                    <a:pt x="1749" y="2059"/>
                  </a:lnTo>
                  <a:lnTo>
                    <a:pt x="1808" y="2017"/>
                  </a:lnTo>
                  <a:lnTo>
                    <a:pt x="1864" y="1971"/>
                  </a:lnTo>
                  <a:lnTo>
                    <a:pt x="1916" y="1922"/>
                  </a:lnTo>
                  <a:lnTo>
                    <a:pt x="1966" y="1869"/>
                  </a:lnTo>
                  <a:lnTo>
                    <a:pt x="2012" y="1814"/>
                  </a:lnTo>
                  <a:lnTo>
                    <a:pt x="2054" y="1756"/>
                  </a:lnTo>
                  <a:lnTo>
                    <a:pt x="2093" y="1695"/>
                  </a:lnTo>
                  <a:lnTo>
                    <a:pt x="2127" y="1632"/>
                  </a:lnTo>
                  <a:lnTo>
                    <a:pt x="2158" y="1566"/>
                  </a:lnTo>
                  <a:lnTo>
                    <a:pt x="2184" y="1498"/>
                  </a:lnTo>
                  <a:lnTo>
                    <a:pt x="2206" y="1428"/>
                  </a:lnTo>
                  <a:lnTo>
                    <a:pt x="2224" y="1357"/>
                  </a:lnTo>
                  <a:lnTo>
                    <a:pt x="2237" y="1283"/>
                  </a:lnTo>
                  <a:lnTo>
                    <a:pt x="2245" y="1209"/>
                  </a:lnTo>
                  <a:lnTo>
                    <a:pt x="2248" y="1133"/>
                  </a:lnTo>
                  <a:lnTo>
                    <a:pt x="2246" y="1056"/>
                  </a:lnTo>
                  <a:lnTo>
                    <a:pt x="2239" y="979"/>
                  </a:lnTo>
                  <a:lnTo>
                    <a:pt x="2226" y="904"/>
                  </a:lnTo>
                  <a:lnTo>
                    <a:pt x="2209" y="831"/>
                  </a:lnTo>
                  <a:lnTo>
                    <a:pt x="2188" y="760"/>
                  </a:lnTo>
                  <a:lnTo>
                    <a:pt x="2161" y="691"/>
                  </a:lnTo>
                  <a:lnTo>
                    <a:pt x="2131" y="625"/>
                  </a:lnTo>
                  <a:lnTo>
                    <a:pt x="2096" y="560"/>
                  </a:lnTo>
                  <a:lnTo>
                    <a:pt x="2058" y="499"/>
                  </a:lnTo>
                  <a:lnTo>
                    <a:pt x="2016" y="440"/>
                  </a:lnTo>
                  <a:lnTo>
                    <a:pt x="1970" y="385"/>
                  </a:lnTo>
                  <a:lnTo>
                    <a:pt x="1921" y="332"/>
                  </a:lnTo>
                  <a:lnTo>
                    <a:pt x="1869" y="283"/>
                  </a:lnTo>
                  <a:lnTo>
                    <a:pt x="1813" y="237"/>
                  </a:lnTo>
                  <a:lnTo>
                    <a:pt x="1755" y="194"/>
                  </a:lnTo>
                  <a:lnTo>
                    <a:pt x="1694" y="156"/>
                  </a:lnTo>
                  <a:lnTo>
                    <a:pt x="1631" y="121"/>
                  </a:lnTo>
                  <a:lnTo>
                    <a:pt x="1565" y="90"/>
                  </a:lnTo>
                  <a:lnTo>
                    <a:pt x="1497" y="64"/>
                  </a:lnTo>
                  <a:lnTo>
                    <a:pt x="1427" y="42"/>
                  </a:lnTo>
                  <a:lnTo>
                    <a:pt x="1356" y="24"/>
                  </a:lnTo>
                  <a:lnTo>
                    <a:pt x="1283" y="11"/>
                  </a:lnTo>
                  <a:lnTo>
                    <a:pt x="1208" y="3"/>
                  </a:lnTo>
                  <a:lnTo>
                    <a:pt x="1132" y="0"/>
                  </a:lnTo>
                  <a:close/>
                </a:path>
              </a:pathLst>
            </a:custGeom>
            <a:solidFill>
              <a:srgbClr val="17385F">
                <a:alpha val="75000"/>
              </a:srgbClr>
            </a:solidFill>
            <a:ln w="9525">
              <a:solidFill>
                <a:srgbClr val="000000"/>
              </a:solidFill>
              <a:round/>
              <a:headEnd/>
              <a:tailEnd/>
            </a:ln>
          </p:spPr>
          <p:txBody>
            <a:bodyPr vert="horz" wrap="square" lIns="82296" tIns="41148" rIns="82296" bIns="41148" numCol="1" anchor="t" anchorCtr="0" compatLnSpc="1">
              <a:prstTxWarp prst="textNoShape">
                <a:avLst/>
              </a:prstTxWarp>
            </a:bodyPr>
            <a:lstStyle/>
            <a:p>
              <a:pPr defTabSz="411480">
                <a:defRPr/>
              </a:pPr>
              <a:endParaRPr lang="en-US" sz="1620">
                <a:solidFill>
                  <a:srgbClr val="000000"/>
                </a:solidFill>
                <a:latin typeface="Calibri" panose="020F0502020204030204"/>
              </a:endParaRPr>
            </a:p>
          </p:txBody>
        </p:sp>
        <p:sp>
          <p:nvSpPr>
            <p:cNvPr id="20" name="Text Box 45">
              <a:extLst>
                <a:ext uri="{FF2B5EF4-FFF2-40B4-BE49-F238E27FC236}">
                  <a16:creationId xmlns:a16="http://schemas.microsoft.com/office/drawing/2014/main" id="{26D13142-1700-43B5-BCDB-74202D6C1CCE}"/>
                </a:ext>
              </a:extLst>
            </p:cNvPr>
            <p:cNvSpPr txBox="1">
              <a:spLocks noChangeArrowheads="1"/>
            </p:cNvSpPr>
            <p:nvPr/>
          </p:nvSpPr>
          <p:spPr bwMode="auto">
            <a:xfrm>
              <a:off x="3447" y="988"/>
              <a:ext cx="1266" cy="6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indent="55722" defTabSz="822960" eaLnBrk="0" fontAlgn="base" hangingPunct="0">
                <a:spcBef>
                  <a:spcPct val="0"/>
                </a:spcBef>
                <a:spcAft>
                  <a:spcPct val="0"/>
                </a:spcAft>
                <a:defRPr/>
              </a:pPr>
              <a:r>
                <a:rPr lang="en-US" altLang="en-US" sz="1170">
                  <a:solidFill>
                    <a:srgbClr val="FFFFFF"/>
                  </a:solidFill>
                  <a:latin typeface="Arial" panose="020B0604020202020204" pitchFamily="34" charset="0"/>
                  <a:ea typeface="Times New Roman" panose="02020603050405020304" pitchFamily="18" charset="0"/>
                  <a:cs typeface="Arial" panose="020B0604020202020204" pitchFamily="34" charset="0"/>
                </a:rPr>
                <a:t>A mobile population</a:t>
              </a:r>
              <a:endParaRPr lang="en-US" altLang="en-US" sz="1620">
                <a:solidFill>
                  <a:srgbClr val="000000"/>
                </a:solidFill>
                <a:latin typeface="Arial" panose="020B0604020202020204" pitchFamily="34" charset="0"/>
              </a:endParaRPr>
            </a:p>
          </p:txBody>
        </p:sp>
        <p:sp>
          <p:nvSpPr>
            <p:cNvPr id="21" name="Text Box 44">
              <a:extLst>
                <a:ext uri="{FF2B5EF4-FFF2-40B4-BE49-F238E27FC236}">
                  <a16:creationId xmlns:a16="http://schemas.microsoft.com/office/drawing/2014/main" id="{7D997653-8E23-4F6A-B42D-C279FA83338D}"/>
                </a:ext>
              </a:extLst>
            </p:cNvPr>
            <p:cNvSpPr txBox="1">
              <a:spLocks noChangeArrowheads="1"/>
            </p:cNvSpPr>
            <p:nvPr/>
          </p:nvSpPr>
          <p:spPr bwMode="auto">
            <a:xfrm>
              <a:off x="5309" y="823"/>
              <a:ext cx="1473" cy="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822960" eaLnBrk="0" fontAlgn="base" hangingPunct="0">
                <a:spcBef>
                  <a:spcPct val="0"/>
                </a:spcBef>
                <a:spcAft>
                  <a:spcPct val="0"/>
                </a:spcAft>
                <a:defRPr/>
              </a:pPr>
              <a:r>
                <a:rPr lang="en-US" altLang="en-US" sz="1170" dirty="0">
                  <a:solidFill>
                    <a:srgbClr val="FFFFFF"/>
                  </a:solidFill>
                  <a:latin typeface="Arial" panose="020B0604020202020204" pitchFamily="34" charset="0"/>
                  <a:ea typeface="Times New Roman" panose="02020603050405020304" pitchFamily="18" charset="0"/>
                  <a:cs typeface="Arial" panose="020B0604020202020204" pitchFamily="34" charset="0"/>
                </a:rPr>
                <a:t>Constrained</a:t>
              </a:r>
              <a:endParaRPr lang="en-US" altLang="en-US" sz="1620" dirty="0">
                <a:solidFill>
                  <a:srgbClr val="000000"/>
                </a:solidFill>
                <a:latin typeface="Arial" panose="020B0604020202020204" pitchFamily="34" charset="0"/>
              </a:endParaRPr>
            </a:p>
          </p:txBody>
        </p:sp>
        <p:sp>
          <p:nvSpPr>
            <p:cNvPr id="22" name="Text Box 43">
              <a:extLst>
                <a:ext uri="{FF2B5EF4-FFF2-40B4-BE49-F238E27FC236}">
                  <a16:creationId xmlns:a16="http://schemas.microsoft.com/office/drawing/2014/main" id="{0DB7E123-3D89-43D9-A170-F20A1BA7B063}"/>
                </a:ext>
              </a:extLst>
            </p:cNvPr>
            <p:cNvSpPr txBox="1">
              <a:spLocks noChangeArrowheads="1"/>
            </p:cNvSpPr>
            <p:nvPr/>
          </p:nvSpPr>
          <p:spPr bwMode="auto">
            <a:xfrm>
              <a:off x="5295" y="1123"/>
              <a:ext cx="1068" cy="6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822960" eaLnBrk="0" fontAlgn="base" hangingPunct="0">
                <a:spcBef>
                  <a:spcPct val="0"/>
                </a:spcBef>
                <a:spcAft>
                  <a:spcPct val="0"/>
                </a:spcAft>
                <a:defRPr/>
              </a:pPr>
              <a:r>
                <a:rPr lang="en-US" altLang="en-US" sz="1170">
                  <a:solidFill>
                    <a:srgbClr val="FFFFFF"/>
                  </a:solidFill>
                  <a:latin typeface="Arial" panose="020B0604020202020204" pitchFamily="34" charset="0"/>
                  <a:ea typeface="Times New Roman" panose="02020603050405020304" pitchFamily="18" charset="0"/>
                  <a:cs typeface="Arial" panose="020B0604020202020204" pitchFamily="34" charset="0"/>
                </a:rPr>
                <a:t>fiscal</a:t>
              </a:r>
              <a:endParaRPr lang="en-US" altLang="en-US" sz="720">
                <a:solidFill>
                  <a:srgbClr val="000000"/>
                </a:solidFill>
                <a:latin typeface="Calibri" panose="020F0502020204030204"/>
              </a:endParaRPr>
            </a:p>
            <a:p>
              <a:pPr defTabSz="822960" eaLnBrk="0" fontAlgn="base" hangingPunct="0">
                <a:spcBef>
                  <a:spcPct val="0"/>
                </a:spcBef>
                <a:spcAft>
                  <a:spcPct val="0"/>
                </a:spcAft>
                <a:defRPr/>
              </a:pPr>
              <a:r>
                <a:rPr lang="en-US" altLang="en-US" sz="1170">
                  <a:solidFill>
                    <a:srgbClr val="FFFFFF"/>
                  </a:solidFill>
                  <a:latin typeface="Arial" panose="020B0604020202020204" pitchFamily="34" charset="0"/>
                  <a:ea typeface="Times New Roman" panose="02020603050405020304" pitchFamily="18" charset="0"/>
                  <a:cs typeface="Arial" panose="020B0604020202020204" pitchFamily="34" charset="0"/>
                </a:rPr>
                <a:t>en</a:t>
              </a:r>
              <a:endParaRPr lang="en-US" altLang="en-US" sz="1620">
                <a:solidFill>
                  <a:srgbClr val="000000"/>
                </a:solidFill>
                <a:latin typeface="Arial" panose="020B0604020202020204" pitchFamily="34" charset="0"/>
              </a:endParaRPr>
            </a:p>
          </p:txBody>
        </p:sp>
        <p:sp>
          <p:nvSpPr>
            <p:cNvPr id="23" name="Text Box 42">
              <a:extLst>
                <a:ext uri="{FF2B5EF4-FFF2-40B4-BE49-F238E27FC236}">
                  <a16:creationId xmlns:a16="http://schemas.microsoft.com/office/drawing/2014/main" id="{26A3423C-CD76-450E-9229-A64D6363F16E}"/>
                </a:ext>
              </a:extLst>
            </p:cNvPr>
            <p:cNvSpPr txBox="1">
              <a:spLocks noChangeArrowheads="1"/>
            </p:cNvSpPr>
            <p:nvPr/>
          </p:nvSpPr>
          <p:spPr bwMode="auto">
            <a:xfrm>
              <a:off x="5590" y="1423"/>
              <a:ext cx="1206" cy="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822960" eaLnBrk="0" fontAlgn="base" hangingPunct="0">
                <a:spcBef>
                  <a:spcPct val="0"/>
                </a:spcBef>
                <a:spcAft>
                  <a:spcPct val="0"/>
                </a:spcAft>
                <a:defRPr/>
              </a:pPr>
              <a:r>
                <a:rPr lang="en-US" altLang="en-US" sz="1170">
                  <a:solidFill>
                    <a:srgbClr val="FFFFFF"/>
                  </a:solidFill>
                  <a:latin typeface="Arial" panose="020B0604020202020204" pitchFamily="34" charset="0"/>
                  <a:ea typeface="Times New Roman" panose="02020603050405020304" pitchFamily="18" charset="0"/>
                  <a:cs typeface="Arial" panose="020B0604020202020204" pitchFamily="34" charset="0"/>
                </a:rPr>
                <a:t>vironment</a:t>
              </a:r>
              <a:endParaRPr lang="en-US" altLang="en-US" sz="1620">
                <a:solidFill>
                  <a:srgbClr val="000000"/>
                </a:solidFill>
                <a:latin typeface="Arial" panose="020B0604020202020204" pitchFamily="34" charset="0"/>
              </a:endParaRPr>
            </a:p>
          </p:txBody>
        </p:sp>
        <p:sp>
          <p:nvSpPr>
            <p:cNvPr id="24" name="Text Box 41">
              <a:extLst>
                <a:ext uri="{FF2B5EF4-FFF2-40B4-BE49-F238E27FC236}">
                  <a16:creationId xmlns:a16="http://schemas.microsoft.com/office/drawing/2014/main" id="{2FF26D6A-6C63-4E32-BB3B-7DAFC60BE1D7}"/>
                </a:ext>
              </a:extLst>
            </p:cNvPr>
            <p:cNvSpPr txBox="1">
              <a:spLocks noChangeArrowheads="1"/>
            </p:cNvSpPr>
            <p:nvPr/>
          </p:nvSpPr>
          <p:spPr bwMode="auto">
            <a:xfrm>
              <a:off x="1895" y="2035"/>
              <a:ext cx="1708" cy="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indent="178595" defTabSz="822960" eaLnBrk="0" fontAlgn="base" hangingPunct="0">
                <a:spcBef>
                  <a:spcPct val="0"/>
                </a:spcBef>
                <a:spcAft>
                  <a:spcPct val="0"/>
                </a:spcAft>
                <a:defRPr/>
              </a:pPr>
              <a:r>
                <a:rPr lang="en-US" altLang="en-US" sz="1170" dirty="0">
                  <a:solidFill>
                    <a:srgbClr val="FFFFFF"/>
                  </a:solidFill>
                  <a:latin typeface="Arial" panose="020B0604020202020204" pitchFamily="34" charset="0"/>
                  <a:ea typeface="Times New Roman" panose="02020603050405020304" pitchFamily="18" charset="0"/>
                  <a:cs typeface="Arial" panose="020B0604020202020204" pitchFamily="34" charset="0"/>
                </a:rPr>
                <a:t>Informal, complex living arrangements</a:t>
              </a:r>
              <a:endParaRPr lang="en-US" altLang="en-US" sz="1620" dirty="0">
                <a:solidFill>
                  <a:srgbClr val="000000"/>
                </a:solidFill>
                <a:latin typeface="Arial" panose="020B0604020202020204" pitchFamily="34" charset="0"/>
              </a:endParaRPr>
            </a:p>
          </p:txBody>
        </p:sp>
        <p:sp>
          <p:nvSpPr>
            <p:cNvPr id="25" name="Text Box 40">
              <a:extLst>
                <a:ext uri="{FF2B5EF4-FFF2-40B4-BE49-F238E27FC236}">
                  <a16:creationId xmlns:a16="http://schemas.microsoft.com/office/drawing/2014/main" id="{246DACCB-3A0A-4F78-AA54-3751217AAE32}"/>
                </a:ext>
              </a:extLst>
            </p:cNvPr>
            <p:cNvSpPr txBox="1">
              <a:spLocks noChangeArrowheads="1"/>
            </p:cNvSpPr>
            <p:nvPr/>
          </p:nvSpPr>
          <p:spPr bwMode="auto">
            <a:xfrm>
              <a:off x="6540" y="2022"/>
              <a:ext cx="1626" cy="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indent="201455" defTabSz="822960" eaLnBrk="0" fontAlgn="base" hangingPunct="0">
                <a:spcBef>
                  <a:spcPct val="0"/>
                </a:spcBef>
                <a:spcAft>
                  <a:spcPct val="0"/>
                </a:spcAft>
                <a:defRPr/>
              </a:pPr>
              <a:r>
                <a:rPr lang="en-US" altLang="en-US" sz="1170" dirty="0">
                  <a:solidFill>
                    <a:srgbClr val="FFFFFF"/>
                  </a:solidFill>
                  <a:latin typeface="Arial" panose="020B0604020202020204" pitchFamily="34" charset="0"/>
                  <a:ea typeface="Times New Roman" panose="02020603050405020304" pitchFamily="18" charset="0"/>
                  <a:cs typeface="Arial" panose="020B0604020202020204" pitchFamily="34" charset="0"/>
                </a:rPr>
                <a:t>Rapidly changing use of technology</a:t>
              </a:r>
              <a:endParaRPr lang="en-US" altLang="en-US" sz="1620" dirty="0">
                <a:solidFill>
                  <a:srgbClr val="000000"/>
                </a:solidFill>
                <a:latin typeface="Arial" panose="020B0604020202020204" pitchFamily="34" charset="0"/>
              </a:endParaRPr>
            </a:p>
          </p:txBody>
        </p:sp>
        <p:sp>
          <p:nvSpPr>
            <p:cNvPr id="26" name="Text Box 39">
              <a:extLst>
                <a:ext uri="{FF2B5EF4-FFF2-40B4-BE49-F238E27FC236}">
                  <a16:creationId xmlns:a16="http://schemas.microsoft.com/office/drawing/2014/main" id="{4B14BBD1-B192-4377-952C-EC7954548285}"/>
                </a:ext>
              </a:extLst>
            </p:cNvPr>
            <p:cNvSpPr txBox="1">
              <a:spLocks noChangeArrowheads="1"/>
            </p:cNvSpPr>
            <p:nvPr/>
          </p:nvSpPr>
          <p:spPr bwMode="auto">
            <a:xfrm>
              <a:off x="2019" y="3959"/>
              <a:ext cx="1461" cy="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defTabSz="822960" eaLnBrk="0" fontAlgn="base" hangingPunct="0">
                <a:spcBef>
                  <a:spcPct val="0"/>
                </a:spcBef>
                <a:spcAft>
                  <a:spcPct val="0"/>
                </a:spcAft>
                <a:defRPr/>
              </a:pPr>
              <a:r>
                <a:rPr lang="en-US" altLang="en-US" sz="1170" dirty="0">
                  <a:solidFill>
                    <a:srgbClr val="FFFFFF"/>
                  </a:solidFill>
                  <a:latin typeface="Arial" panose="020B0604020202020204" pitchFamily="34" charset="0"/>
                  <a:ea typeface="Times New Roman" panose="02020603050405020304" pitchFamily="18" charset="0"/>
                  <a:cs typeface="Arial" panose="020B0604020202020204" pitchFamily="34" charset="0"/>
                </a:rPr>
                <a:t>Increasingly diverse population</a:t>
              </a:r>
              <a:endParaRPr lang="en-US" altLang="en-US" sz="1620" dirty="0">
                <a:solidFill>
                  <a:srgbClr val="000000"/>
                </a:solidFill>
                <a:latin typeface="Arial" panose="020B0604020202020204" pitchFamily="34" charset="0"/>
              </a:endParaRPr>
            </a:p>
          </p:txBody>
        </p:sp>
        <p:sp>
          <p:nvSpPr>
            <p:cNvPr id="27" name="Text Box 38">
              <a:extLst>
                <a:ext uri="{FF2B5EF4-FFF2-40B4-BE49-F238E27FC236}">
                  <a16:creationId xmlns:a16="http://schemas.microsoft.com/office/drawing/2014/main" id="{011CBBBF-3F6F-42E0-B28F-F3C9E192FFBD}"/>
                </a:ext>
              </a:extLst>
            </p:cNvPr>
            <p:cNvSpPr txBox="1">
              <a:spLocks noChangeArrowheads="1"/>
            </p:cNvSpPr>
            <p:nvPr/>
          </p:nvSpPr>
          <p:spPr bwMode="auto">
            <a:xfrm>
              <a:off x="3877" y="2929"/>
              <a:ext cx="2322" cy="1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defTabSz="822960" eaLnBrk="0" fontAlgn="base" hangingPunct="0">
                <a:spcBef>
                  <a:spcPct val="0"/>
                </a:spcBef>
                <a:spcAft>
                  <a:spcPct val="0"/>
                </a:spcAft>
                <a:defRPr/>
              </a:pPr>
              <a:r>
                <a:rPr lang="en-US" altLang="en-US" sz="234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2020</a:t>
              </a:r>
              <a:endParaRPr lang="en-US" altLang="en-US" sz="720" dirty="0">
                <a:solidFill>
                  <a:srgbClr val="000000"/>
                </a:solidFill>
                <a:latin typeface="Calibri" panose="020F0502020204030204"/>
              </a:endParaRPr>
            </a:p>
            <a:p>
              <a:pPr algn="ctr" defTabSz="822960" eaLnBrk="0" fontAlgn="base" hangingPunct="0">
                <a:spcBef>
                  <a:spcPct val="0"/>
                </a:spcBef>
                <a:spcAft>
                  <a:spcPct val="0"/>
                </a:spcAft>
                <a:defRPr/>
              </a:pPr>
              <a:r>
                <a:rPr lang="en-US" altLang="en-US" sz="2340" b="1" dirty="0">
                  <a:solidFill>
                    <a:srgbClr val="000000"/>
                  </a:solidFill>
                  <a:latin typeface="Arial" panose="020B0604020202020204" pitchFamily="34" charset="0"/>
                  <a:ea typeface="Times New Roman" panose="02020603050405020304" pitchFamily="18" charset="0"/>
                  <a:cs typeface="Arial" panose="020B0604020202020204" pitchFamily="34" charset="0"/>
                </a:rPr>
                <a:t>Census</a:t>
              </a:r>
              <a:endParaRPr lang="en-US" altLang="en-US" sz="1620" dirty="0">
                <a:solidFill>
                  <a:srgbClr val="000000"/>
                </a:solidFill>
                <a:latin typeface="Arial" panose="020B0604020202020204" pitchFamily="34" charset="0"/>
              </a:endParaRPr>
            </a:p>
          </p:txBody>
        </p:sp>
        <p:sp>
          <p:nvSpPr>
            <p:cNvPr id="28" name="Text Box 37">
              <a:extLst>
                <a:ext uri="{FF2B5EF4-FFF2-40B4-BE49-F238E27FC236}">
                  <a16:creationId xmlns:a16="http://schemas.microsoft.com/office/drawing/2014/main" id="{99FE7EC2-81BD-4F1F-8AA7-F075909D59F3}"/>
                </a:ext>
              </a:extLst>
            </p:cNvPr>
            <p:cNvSpPr txBox="1">
              <a:spLocks noChangeArrowheads="1"/>
            </p:cNvSpPr>
            <p:nvPr/>
          </p:nvSpPr>
          <p:spPr bwMode="auto">
            <a:xfrm>
              <a:off x="6704" y="4019"/>
              <a:ext cx="1370" cy="6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822960" eaLnBrk="0" fontAlgn="base" hangingPunct="0">
                <a:spcBef>
                  <a:spcPct val="0"/>
                </a:spcBef>
                <a:spcAft>
                  <a:spcPct val="0"/>
                </a:spcAft>
                <a:defRPr/>
              </a:pPr>
              <a:r>
                <a:rPr lang="en-US" altLang="en-US" sz="1170" dirty="0">
                  <a:solidFill>
                    <a:srgbClr val="FFFFFF"/>
                  </a:solidFill>
                  <a:latin typeface="Arial" panose="020B0604020202020204" pitchFamily="34" charset="0"/>
                  <a:ea typeface="Times New Roman" panose="02020603050405020304" pitchFamily="18" charset="0"/>
                  <a:cs typeface="Arial" panose="020B0604020202020204" pitchFamily="34" charset="0"/>
                </a:rPr>
                <a:t>Information explosion</a:t>
              </a:r>
              <a:endParaRPr lang="en-US" altLang="en-US" sz="1620" dirty="0">
                <a:solidFill>
                  <a:srgbClr val="000000"/>
                </a:solidFill>
                <a:latin typeface="Arial" panose="020B0604020202020204" pitchFamily="34" charset="0"/>
              </a:endParaRPr>
            </a:p>
          </p:txBody>
        </p:sp>
        <p:sp>
          <p:nvSpPr>
            <p:cNvPr id="29" name="Text Box 36">
              <a:extLst>
                <a:ext uri="{FF2B5EF4-FFF2-40B4-BE49-F238E27FC236}">
                  <a16:creationId xmlns:a16="http://schemas.microsoft.com/office/drawing/2014/main" id="{F8DCC41E-03AF-406D-90F3-34BC155AC7FD}"/>
                </a:ext>
              </a:extLst>
            </p:cNvPr>
            <p:cNvSpPr txBox="1">
              <a:spLocks noChangeArrowheads="1"/>
            </p:cNvSpPr>
            <p:nvPr/>
          </p:nvSpPr>
          <p:spPr bwMode="auto">
            <a:xfrm>
              <a:off x="3592" y="5103"/>
              <a:ext cx="1131" cy="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lgn="ctr" defTabSz="822960" eaLnBrk="0" fontAlgn="base" hangingPunct="0">
                <a:spcBef>
                  <a:spcPct val="0"/>
                </a:spcBef>
                <a:spcAft>
                  <a:spcPct val="0"/>
                </a:spcAft>
                <a:defRPr/>
              </a:pPr>
              <a:r>
                <a:rPr lang="en-US" altLang="en-US" sz="1170" dirty="0">
                  <a:solidFill>
                    <a:srgbClr val="FFFFFF"/>
                  </a:solidFill>
                  <a:latin typeface="Arial" panose="020B0604020202020204" pitchFamily="34" charset="0"/>
                  <a:ea typeface="Times New Roman" panose="02020603050405020304" pitchFamily="18" charset="0"/>
                  <a:cs typeface="Arial" panose="020B0604020202020204" pitchFamily="34" charset="0"/>
                </a:rPr>
                <a:t>Declining response rates</a:t>
              </a:r>
              <a:endParaRPr lang="en-US" altLang="en-US" sz="1620" dirty="0">
                <a:solidFill>
                  <a:srgbClr val="000000"/>
                </a:solidFill>
                <a:latin typeface="Arial" panose="020B0604020202020204" pitchFamily="34" charset="0"/>
              </a:endParaRPr>
            </a:p>
          </p:txBody>
        </p:sp>
        <p:sp>
          <p:nvSpPr>
            <p:cNvPr id="30" name="Text Box 35">
              <a:extLst>
                <a:ext uri="{FF2B5EF4-FFF2-40B4-BE49-F238E27FC236}">
                  <a16:creationId xmlns:a16="http://schemas.microsoft.com/office/drawing/2014/main" id="{0040741F-A5D6-4595-95F6-55B60BABC9F1}"/>
                </a:ext>
              </a:extLst>
            </p:cNvPr>
            <p:cNvSpPr txBox="1">
              <a:spLocks noChangeArrowheads="1"/>
            </p:cNvSpPr>
            <p:nvPr/>
          </p:nvSpPr>
          <p:spPr bwMode="auto">
            <a:xfrm>
              <a:off x="5346" y="5260"/>
              <a:ext cx="1442" cy="6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indent="61436" defTabSz="822960" eaLnBrk="0" fontAlgn="base" hangingPunct="0">
                <a:spcBef>
                  <a:spcPct val="0"/>
                </a:spcBef>
                <a:spcAft>
                  <a:spcPct val="0"/>
                </a:spcAft>
                <a:defRPr/>
              </a:pPr>
              <a:r>
                <a:rPr lang="en-US" altLang="en-US" sz="1170" dirty="0">
                  <a:solidFill>
                    <a:srgbClr val="FFFFFF"/>
                  </a:solidFill>
                  <a:latin typeface="Arial" panose="020B0604020202020204" pitchFamily="34" charset="0"/>
                  <a:ea typeface="Times New Roman" panose="02020603050405020304" pitchFamily="18" charset="0"/>
                  <a:cs typeface="Arial" panose="020B0604020202020204" pitchFamily="34" charset="0"/>
                </a:rPr>
                <a:t>Distrust in government</a:t>
              </a:r>
              <a:endParaRPr lang="en-US" altLang="en-US" sz="1620" dirty="0">
                <a:solidFill>
                  <a:srgbClr val="000000"/>
                </a:solidFill>
                <a:latin typeface="Arial" panose="020B0604020202020204" pitchFamily="34" charset="0"/>
              </a:endParaRPr>
            </a:p>
          </p:txBody>
        </p:sp>
      </p:grpSp>
      <p:pic>
        <p:nvPicPr>
          <p:cNvPr id="3" name="Picture 2" descr="A close up of a sign&#10;&#10;Description generated with very high confidence">
            <a:extLst>
              <a:ext uri="{FF2B5EF4-FFF2-40B4-BE49-F238E27FC236}">
                <a16:creationId xmlns:a16="http://schemas.microsoft.com/office/drawing/2014/main" id="{A67C5035-3B5B-40BF-89AA-5C778A255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8880" y="6213318"/>
            <a:ext cx="1324733" cy="463492"/>
          </a:xfrm>
          <a:prstGeom prst="rect">
            <a:avLst/>
          </a:prstGeom>
        </p:spPr>
      </p:pic>
    </p:spTree>
    <p:extLst>
      <p:ext uri="{BB962C8B-B14F-4D97-AF65-F5344CB8AC3E}">
        <p14:creationId xmlns:p14="http://schemas.microsoft.com/office/powerpoint/2010/main" val="246013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14FF-7D53-4847-8FDF-DFDE04E88414}"/>
              </a:ext>
            </a:extLst>
          </p:cNvPr>
          <p:cNvSpPr>
            <a:spLocks noGrp="1"/>
          </p:cNvSpPr>
          <p:nvPr>
            <p:ph type="title"/>
          </p:nvPr>
        </p:nvSpPr>
        <p:spPr/>
        <p:txBody>
          <a:bodyPr/>
          <a:lstStyle/>
          <a:p>
            <a:r>
              <a:rPr lang="en-US" dirty="0"/>
              <a:t>How to Respond to the 2020 Census</a:t>
            </a:r>
          </a:p>
        </p:txBody>
      </p:sp>
      <p:sp>
        <p:nvSpPr>
          <p:cNvPr id="4" name="Rectangle 3">
            <a:extLst>
              <a:ext uri="{FF2B5EF4-FFF2-40B4-BE49-F238E27FC236}">
                <a16:creationId xmlns:a16="http://schemas.microsoft.com/office/drawing/2014/main" id="{ADD8CBD7-C330-4DB1-9DCE-49E93BB6B322}"/>
              </a:ext>
            </a:extLst>
          </p:cNvPr>
          <p:cNvSpPr/>
          <p:nvPr/>
        </p:nvSpPr>
        <p:spPr>
          <a:xfrm>
            <a:off x="1543251" y="1573670"/>
            <a:ext cx="7759338" cy="840230"/>
          </a:xfrm>
          <a:prstGeom prst="rect">
            <a:avLst/>
          </a:prstGeom>
        </p:spPr>
        <p:txBody>
          <a:bodyPr wrap="square">
            <a:spAutoFit/>
          </a:bodyPr>
          <a:lstStyle/>
          <a:p>
            <a:pPr defTabSz="1097280"/>
            <a:r>
              <a:rPr lang="en-US" sz="1620" dirty="0">
                <a:solidFill>
                  <a:prstClr val="black"/>
                </a:solidFill>
                <a:latin typeface="Arial"/>
              </a:rPr>
              <a:t>An </a:t>
            </a:r>
            <a:r>
              <a:rPr lang="en-US" sz="1620" u="sng" dirty="0">
                <a:solidFill>
                  <a:prstClr val="black"/>
                </a:solidFill>
                <a:latin typeface="Arial"/>
              </a:rPr>
              <a:t>invitation</a:t>
            </a:r>
            <a:r>
              <a:rPr lang="en-US" sz="1620" dirty="0">
                <a:solidFill>
                  <a:prstClr val="black"/>
                </a:solidFill>
                <a:latin typeface="Arial"/>
              </a:rPr>
              <a:t> to respond to the US Census will be mailed to every household in DC.  This invitation will include a code unique to your address that will lead you to the online survey. </a:t>
            </a:r>
          </a:p>
        </p:txBody>
      </p:sp>
      <p:graphicFrame>
        <p:nvGraphicFramePr>
          <p:cNvPr id="5" name="Table 4">
            <a:extLst>
              <a:ext uri="{FF2B5EF4-FFF2-40B4-BE49-F238E27FC236}">
                <a16:creationId xmlns:a16="http://schemas.microsoft.com/office/drawing/2014/main" id="{99E58DCA-7DD9-4701-80C1-91C77240AADE}"/>
              </a:ext>
            </a:extLst>
          </p:cNvPr>
          <p:cNvGraphicFramePr>
            <a:graphicFrameLocks noGrp="1"/>
          </p:cNvGraphicFramePr>
          <p:nvPr>
            <p:extLst/>
          </p:nvPr>
        </p:nvGraphicFramePr>
        <p:xfrm>
          <a:off x="1363980" y="2469077"/>
          <a:ext cx="6117394" cy="4026408"/>
        </p:xfrm>
        <a:graphic>
          <a:graphicData uri="http://schemas.openxmlformats.org/drawingml/2006/table">
            <a:tbl>
              <a:tblPr firstRow="1" bandRow="1">
                <a:tableStyleId>{5C22544A-7EE6-4342-B048-85BDC9FD1C3A}</a:tableStyleId>
              </a:tblPr>
              <a:tblGrid>
                <a:gridCol w="2242686">
                  <a:extLst>
                    <a:ext uri="{9D8B030D-6E8A-4147-A177-3AD203B41FA5}">
                      <a16:colId xmlns:a16="http://schemas.microsoft.com/office/drawing/2014/main" val="176554642"/>
                    </a:ext>
                  </a:extLst>
                </a:gridCol>
                <a:gridCol w="3874708">
                  <a:extLst>
                    <a:ext uri="{9D8B030D-6E8A-4147-A177-3AD203B41FA5}">
                      <a16:colId xmlns:a16="http://schemas.microsoft.com/office/drawing/2014/main" val="1602729738"/>
                    </a:ext>
                  </a:extLst>
                </a:gridCol>
              </a:tblGrid>
              <a:tr h="594360">
                <a:tc gridSpan="2">
                  <a:txBody>
                    <a:bodyPr/>
                    <a:lstStyle/>
                    <a:p>
                      <a:r>
                        <a:rPr lang="en-US" sz="1700" dirty="0"/>
                        <a:t>WHAT THE US CENSUS WILL SEND IN THE MAIL TO EACH HOUSEHOLD</a:t>
                      </a:r>
                    </a:p>
                  </a:txBody>
                  <a:tcPr marL="82296" marR="82296" marT="41148" marB="41148"/>
                </a:tc>
                <a:tc hMerge="1">
                  <a:txBody>
                    <a:bodyPr/>
                    <a:lstStyle/>
                    <a:p>
                      <a:endParaRPr lang="en-US" dirty="0"/>
                    </a:p>
                  </a:txBody>
                  <a:tcPr/>
                </a:tc>
                <a:extLst>
                  <a:ext uri="{0D108BD9-81ED-4DB2-BD59-A6C34878D82A}">
                    <a16:rowId xmlns:a16="http://schemas.microsoft.com/office/drawing/2014/main" val="2900552480"/>
                  </a:ext>
                </a:extLst>
              </a:tr>
              <a:tr h="594360">
                <a:tc>
                  <a:txBody>
                    <a:bodyPr/>
                    <a:lstStyle/>
                    <a:p>
                      <a:r>
                        <a:rPr lang="en-US" sz="1700" dirty="0"/>
                        <a:t>March 12-20</a:t>
                      </a:r>
                    </a:p>
                  </a:txBody>
                  <a:tcPr marL="82296" marR="82296" marT="41148" marB="41148"/>
                </a:tc>
                <a:tc>
                  <a:txBody>
                    <a:bodyPr/>
                    <a:lstStyle/>
                    <a:p>
                      <a:r>
                        <a:rPr lang="en-US" sz="1700" dirty="0"/>
                        <a:t>An invitation to respond online to the 2020 Census.</a:t>
                      </a:r>
                    </a:p>
                  </a:txBody>
                  <a:tcPr marL="82296" marR="82296" marT="41148" marB="41148"/>
                </a:tc>
                <a:extLst>
                  <a:ext uri="{0D108BD9-81ED-4DB2-BD59-A6C34878D82A}">
                    <a16:rowId xmlns:a16="http://schemas.microsoft.com/office/drawing/2014/main" val="303060885"/>
                  </a:ext>
                </a:extLst>
              </a:tr>
              <a:tr h="338328">
                <a:tc>
                  <a:txBody>
                    <a:bodyPr/>
                    <a:lstStyle/>
                    <a:p>
                      <a:r>
                        <a:rPr lang="en-US" sz="1700" dirty="0"/>
                        <a:t>March 16-24</a:t>
                      </a:r>
                    </a:p>
                  </a:txBody>
                  <a:tcPr marL="82296" marR="82296" marT="41148" marB="41148"/>
                </a:tc>
                <a:tc>
                  <a:txBody>
                    <a:bodyPr/>
                    <a:lstStyle/>
                    <a:p>
                      <a:r>
                        <a:rPr lang="en-US" sz="1700" dirty="0"/>
                        <a:t>A reminder letter.</a:t>
                      </a:r>
                    </a:p>
                  </a:txBody>
                  <a:tcPr marL="82296" marR="82296" marT="41148" marB="41148"/>
                </a:tc>
                <a:extLst>
                  <a:ext uri="{0D108BD9-81ED-4DB2-BD59-A6C34878D82A}">
                    <a16:rowId xmlns:a16="http://schemas.microsoft.com/office/drawing/2014/main" val="3999228640"/>
                  </a:ext>
                </a:extLst>
              </a:tr>
              <a:tr h="338328">
                <a:tc>
                  <a:txBody>
                    <a:bodyPr/>
                    <a:lstStyle/>
                    <a:p>
                      <a:endParaRPr lang="en-US" sz="1700" dirty="0"/>
                    </a:p>
                  </a:txBody>
                  <a:tcPr marL="82296" marR="82296" marT="41148" marB="41148"/>
                </a:tc>
                <a:tc>
                  <a:txBody>
                    <a:bodyPr/>
                    <a:lstStyle/>
                    <a:p>
                      <a:r>
                        <a:rPr lang="en-US" sz="1700" dirty="0">
                          <a:solidFill>
                            <a:srgbClr val="FF0000"/>
                          </a:solidFill>
                        </a:rPr>
                        <a:t>IF YOU HAVEN’T RESPONDED YET:</a:t>
                      </a:r>
                    </a:p>
                  </a:txBody>
                  <a:tcPr marL="82296" marR="82296" marT="41148" marB="41148"/>
                </a:tc>
                <a:extLst>
                  <a:ext uri="{0D108BD9-81ED-4DB2-BD59-A6C34878D82A}">
                    <a16:rowId xmlns:a16="http://schemas.microsoft.com/office/drawing/2014/main" val="4006119359"/>
                  </a:ext>
                </a:extLst>
              </a:tr>
              <a:tr h="338328">
                <a:tc>
                  <a:txBody>
                    <a:bodyPr/>
                    <a:lstStyle/>
                    <a:p>
                      <a:r>
                        <a:rPr lang="en-US" sz="1700" dirty="0"/>
                        <a:t>March 26-April 3</a:t>
                      </a:r>
                    </a:p>
                  </a:txBody>
                  <a:tcPr marL="82296" marR="82296" marT="41148" marB="41148"/>
                </a:tc>
                <a:tc>
                  <a:txBody>
                    <a:bodyPr/>
                    <a:lstStyle/>
                    <a:p>
                      <a:r>
                        <a:rPr lang="en-US" sz="1700" dirty="0"/>
                        <a:t>A reminder postcard.</a:t>
                      </a:r>
                    </a:p>
                  </a:txBody>
                  <a:tcPr marL="82296" marR="82296" marT="41148" marB="41148"/>
                </a:tc>
                <a:extLst>
                  <a:ext uri="{0D108BD9-81ED-4DB2-BD59-A6C34878D82A}">
                    <a16:rowId xmlns:a16="http://schemas.microsoft.com/office/drawing/2014/main" val="4159648549"/>
                  </a:ext>
                </a:extLst>
              </a:tr>
              <a:tr h="594360">
                <a:tc>
                  <a:txBody>
                    <a:bodyPr/>
                    <a:lstStyle/>
                    <a:p>
                      <a:r>
                        <a:rPr lang="en-US" sz="1700" dirty="0"/>
                        <a:t>April 8-16</a:t>
                      </a:r>
                    </a:p>
                  </a:txBody>
                  <a:tcPr marL="82296" marR="82296" marT="41148" marB="41148"/>
                </a:tc>
                <a:tc>
                  <a:txBody>
                    <a:bodyPr/>
                    <a:lstStyle/>
                    <a:p>
                      <a:r>
                        <a:rPr lang="en-US" sz="1700" dirty="0"/>
                        <a:t>A reminder letter and paper questionnaire.</a:t>
                      </a:r>
                    </a:p>
                  </a:txBody>
                  <a:tcPr marL="82296" marR="82296" marT="41148" marB="41148"/>
                </a:tc>
                <a:extLst>
                  <a:ext uri="{0D108BD9-81ED-4DB2-BD59-A6C34878D82A}">
                    <a16:rowId xmlns:a16="http://schemas.microsoft.com/office/drawing/2014/main" val="3315829144"/>
                  </a:ext>
                </a:extLst>
              </a:tr>
              <a:tr h="850392">
                <a:tc>
                  <a:txBody>
                    <a:bodyPr/>
                    <a:lstStyle/>
                    <a:p>
                      <a:r>
                        <a:rPr lang="en-US" sz="1700" dirty="0"/>
                        <a:t>April 20-27</a:t>
                      </a:r>
                    </a:p>
                  </a:txBody>
                  <a:tcPr marL="82296" marR="82296" marT="41148" marB="41148"/>
                </a:tc>
                <a:tc>
                  <a:txBody>
                    <a:bodyPr/>
                    <a:lstStyle/>
                    <a:p>
                      <a:r>
                        <a:rPr lang="en-US" sz="1700" dirty="0"/>
                        <a:t>A final reminder postcard before the US Census follows up in person at your residence.</a:t>
                      </a:r>
                    </a:p>
                  </a:txBody>
                  <a:tcPr marL="82296" marR="82296" marT="41148" marB="41148"/>
                </a:tc>
                <a:extLst>
                  <a:ext uri="{0D108BD9-81ED-4DB2-BD59-A6C34878D82A}">
                    <a16:rowId xmlns:a16="http://schemas.microsoft.com/office/drawing/2014/main" val="2812534992"/>
                  </a:ext>
                </a:extLst>
              </a:tr>
              <a:tr h="338328">
                <a:tc>
                  <a:txBody>
                    <a:bodyPr/>
                    <a:lstStyle/>
                    <a:p>
                      <a:endParaRPr lang="en-US" sz="1700"/>
                    </a:p>
                  </a:txBody>
                  <a:tcPr marL="82296" marR="82296" marT="41148" marB="41148"/>
                </a:tc>
                <a:tc>
                  <a:txBody>
                    <a:bodyPr/>
                    <a:lstStyle/>
                    <a:p>
                      <a:endParaRPr lang="en-US" sz="1700" dirty="0"/>
                    </a:p>
                  </a:txBody>
                  <a:tcPr marL="82296" marR="82296" marT="41148" marB="41148"/>
                </a:tc>
                <a:extLst>
                  <a:ext uri="{0D108BD9-81ED-4DB2-BD59-A6C34878D82A}">
                    <a16:rowId xmlns:a16="http://schemas.microsoft.com/office/drawing/2014/main" val="3424808403"/>
                  </a:ext>
                </a:extLst>
              </a:tr>
            </a:tbl>
          </a:graphicData>
        </a:graphic>
      </p:graphicFrame>
      <p:sp>
        <p:nvSpPr>
          <p:cNvPr id="6" name="Arrow: Left 5">
            <a:extLst>
              <a:ext uri="{FF2B5EF4-FFF2-40B4-BE49-F238E27FC236}">
                <a16:creationId xmlns:a16="http://schemas.microsoft.com/office/drawing/2014/main" id="{7E1F07C2-6C57-4839-9827-5887DA0EB8E0}"/>
              </a:ext>
            </a:extLst>
          </p:cNvPr>
          <p:cNvSpPr/>
          <p:nvPr/>
        </p:nvSpPr>
        <p:spPr>
          <a:xfrm>
            <a:off x="7515725" y="2880360"/>
            <a:ext cx="962527" cy="9056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1620" dirty="0">
                <a:solidFill>
                  <a:prstClr val="white"/>
                </a:solidFill>
                <a:latin typeface="Arial"/>
              </a:rPr>
              <a:t>	</a:t>
            </a:r>
          </a:p>
        </p:txBody>
      </p:sp>
      <p:sp>
        <p:nvSpPr>
          <p:cNvPr id="8" name="TextBox 7">
            <a:extLst>
              <a:ext uri="{FF2B5EF4-FFF2-40B4-BE49-F238E27FC236}">
                <a16:creationId xmlns:a16="http://schemas.microsoft.com/office/drawing/2014/main" id="{39FF415A-8AF5-4573-9326-1BB1A9E2B8C7}"/>
              </a:ext>
            </a:extLst>
          </p:cNvPr>
          <p:cNvSpPr txBox="1"/>
          <p:nvPr/>
        </p:nvSpPr>
        <p:spPr>
          <a:xfrm>
            <a:off x="8478252" y="2405253"/>
            <a:ext cx="2743200" cy="1837426"/>
          </a:xfrm>
          <a:prstGeom prst="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defTabSz="1097280"/>
            <a:r>
              <a:rPr lang="en-US" sz="1620" dirty="0">
                <a:solidFill>
                  <a:prstClr val="white"/>
                </a:solidFill>
                <a:latin typeface="Arial"/>
              </a:rPr>
              <a:t>Once you have the invitation you can either respond online, call the US Census to complete over the phone or call and request a hard copy be mailed to you.</a:t>
            </a:r>
          </a:p>
        </p:txBody>
      </p:sp>
      <p:pic>
        <p:nvPicPr>
          <p:cNvPr id="3" name="Picture 2" descr="A close up of a sign&#10;&#10;Description generated with very high confidence">
            <a:extLst>
              <a:ext uri="{FF2B5EF4-FFF2-40B4-BE49-F238E27FC236}">
                <a16:creationId xmlns:a16="http://schemas.microsoft.com/office/drawing/2014/main" id="{E498A06A-FA1E-4AF8-875D-5E4E2BF04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7003" y="6222378"/>
            <a:ext cx="1324733" cy="463492"/>
          </a:xfrm>
          <a:prstGeom prst="rect">
            <a:avLst/>
          </a:prstGeom>
        </p:spPr>
      </p:pic>
    </p:spTree>
    <p:extLst>
      <p:ext uri="{BB962C8B-B14F-4D97-AF65-F5344CB8AC3E}">
        <p14:creationId xmlns:p14="http://schemas.microsoft.com/office/powerpoint/2010/main" val="210969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1D3B-22BF-4BE3-99B8-F9E34D88EFA5}"/>
              </a:ext>
            </a:extLst>
          </p:cNvPr>
          <p:cNvSpPr>
            <a:spLocks noGrp="1"/>
          </p:cNvSpPr>
          <p:nvPr>
            <p:ph type="title"/>
          </p:nvPr>
        </p:nvSpPr>
        <p:spPr>
          <a:xfrm>
            <a:off x="1352890" y="690323"/>
            <a:ext cx="6726755" cy="1193006"/>
          </a:xfrm>
        </p:spPr>
        <p:txBody>
          <a:bodyPr vert="horz" lIns="82296" tIns="41148" rIns="82296" bIns="41148" rtlCol="0" anchor="ctr">
            <a:normAutofit fontScale="90000"/>
          </a:bodyPr>
          <a:lstStyle/>
          <a:p>
            <a:r>
              <a:rPr lang="en-US" dirty="0"/>
              <a:t>Where are people counted?</a:t>
            </a:r>
          </a:p>
        </p:txBody>
      </p:sp>
      <p:sp>
        <p:nvSpPr>
          <p:cNvPr id="3" name="TextBox 2">
            <a:extLst>
              <a:ext uri="{FF2B5EF4-FFF2-40B4-BE49-F238E27FC236}">
                <a16:creationId xmlns:a16="http://schemas.microsoft.com/office/drawing/2014/main" id="{927CB51C-6648-4589-AEAE-919EE72C1402}"/>
              </a:ext>
            </a:extLst>
          </p:cNvPr>
          <p:cNvSpPr txBox="1"/>
          <p:nvPr/>
        </p:nvSpPr>
        <p:spPr>
          <a:xfrm>
            <a:off x="1071922" y="1615513"/>
            <a:ext cx="6859741" cy="1545671"/>
          </a:xfrm>
          <a:prstGeom prst="rect">
            <a:avLst/>
          </a:prstGeom>
        </p:spPr>
        <p:txBody>
          <a:bodyPr vert="horz" lIns="82296" tIns="41148" rIns="82296" bIns="41148" rtlCol="0" anchor="ctr">
            <a:normAutofit/>
          </a:bodyPr>
          <a:lstStyle/>
          <a:p>
            <a:pPr defTabSz="1097280">
              <a:lnSpc>
                <a:spcPct val="90000"/>
              </a:lnSpc>
              <a:spcAft>
                <a:spcPts val="540"/>
              </a:spcAft>
            </a:pPr>
            <a:endParaRPr lang="en-US" dirty="0">
              <a:solidFill>
                <a:prstClr val="black"/>
              </a:solidFill>
              <a:latin typeface="Arial"/>
            </a:endParaRPr>
          </a:p>
        </p:txBody>
      </p:sp>
      <p:sp>
        <p:nvSpPr>
          <p:cNvPr id="16" name="Rectangle 15">
            <a:extLst>
              <a:ext uri="{FF2B5EF4-FFF2-40B4-BE49-F238E27FC236}">
                <a16:creationId xmlns:a16="http://schemas.microsoft.com/office/drawing/2014/main" id="{D1881800-5022-4B9B-83E8-0CBA2A9943AE}"/>
              </a:ext>
            </a:extLst>
          </p:cNvPr>
          <p:cNvSpPr/>
          <p:nvPr/>
        </p:nvSpPr>
        <p:spPr>
          <a:xfrm>
            <a:off x="1352890" y="2003916"/>
            <a:ext cx="5748950" cy="3721532"/>
          </a:xfrm>
          <a:prstGeom prst="rect">
            <a:avLst/>
          </a:prstGeom>
        </p:spPr>
        <p:txBody>
          <a:bodyPr wrap="square">
            <a:spAutoFit/>
          </a:bodyPr>
          <a:lstStyle/>
          <a:p>
            <a:pPr defTabSz="1097280" fontAlgn="base">
              <a:lnSpc>
                <a:spcPts val="1687"/>
              </a:lnSpc>
              <a:spcAft>
                <a:spcPts val="676"/>
              </a:spcAft>
            </a:pPr>
            <a:r>
              <a:rPr lang="en-US" sz="1440" dirty="0">
                <a:solidFill>
                  <a:prstClr val="black"/>
                </a:solidFill>
                <a:latin typeface="Arial"/>
              </a:rPr>
              <a:t>The US Census bureau seeks to count all people in the United States  at their usual place of residence (the HOUSEHOLD) which is the place where they live and sleep most of the time, on or around Census Day April 1, 2020</a:t>
            </a:r>
          </a:p>
          <a:p>
            <a:pPr defTabSz="1097280" fontAlgn="base">
              <a:lnSpc>
                <a:spcPts val="1687"/>
              </a:lnSpc>
              <a:spcAft>
                <a:spcPts val="676"/>
              </a:spcAft>
            </a:pPr>
            <a:endParaRPr lang="en-US" sz="1440" dirty="0">
              <a:solidFill>
                <a:prstClr val="black"/>
              </a:solidFill>
              <a:latin typeface="Arial"/>
            </a:endParaRPr>
          </a:p>
          <a:p>
            <a:pPr defTabSz="1097280" fontAlgn="base">
              <a:lnSpc>
                <a:spcPts val="1687"/>
              </a:lnSpc>
              <a:spcAft>
                <a:spcPts val="676"/>
              </a:spcAft>
            </a:pPr>
            <a:r>
              <a:rPr lang="en-US" sz="1440" dirty="0">
                <a:solidFill>
                  <a:srgbClr val="000000"/>
                </a:solidFill>
                <a:latin typeface="Arial"/>
                <a:ea typeface="Times New Roman" panose="02020603050405020304" pitchFamily="18" charset="0"/>
                <a:cs typeface="Times New Roman" panose="02020603050405020304" pitchFamily="18" charset="0"/>
              </a:rPr>
              <a:t>A household consists of all the people who occupy a housing unit. A house, an apartment or other group of rooms, or a single room, is regarded as a housing unit when it is occupied or intended for occupancy as separate living quarters.</a:t>
            </a:r>
          </a:p>
          <a:p>
            <a:pPr defTabSz="1097280" fontAlgn="base">
              <a:lnSpc>
                <a:spcPts val="1687"/>
              </a:lnSpc>
              <a:spcAft>
                <a:spcPts val="676"/>
              </a:spcAft>
            </a:pPr>
            <a:endParaRPr lang="en-US" sz="1440" dirty="0">
              <a:solidFill>
                <a:srgbClr val="000000"/>
              </a:solidFill>
              <a:latin typeface="Arial"/>
              <a:ea typeface="Times New Roman" panose="02020603050405020304" pitchFamily="18" charset="0"/>
              <a:cs typeface="Times New Roman" panose="02020603050405020304" pitchFamily="18" charset="0"/>
            </a:endParaRPr>
          </a:p>
          <a:p>
            <a:pPr defTabSz="1097280" fontAlgn="base">
              <a:lnSpc>
                <a:spcPts val="1687"/>
              </a:lnSpc>
              <a:spcAft>
                <a:spcPts val="676"/>
              </a:spcAft>
            </a:pPr>
            <a:r>
              <a:rPr lang="en-US" sz="1440" dirty="0">
                <a:solidFill>
                  <a:prstClr val="black"/>
                </a:solidFill>
                <a:latin typeface="Arial"/>
              </a:rPr>
              <a:t>A household includes the related family members and all the unrelated people, if any, such as lodgers, foster children, wards, or employees who share the housing unit. A person living alone in a housing unit, or a group of unrelated people sharing a housing unit such as partners or roomers, is also counted as a household. </a:t>
            </a:r>
            <a:endParaRPr lang="en-US" sz="1440" dirty="0">
              <a:solidFill>
                <a:prstClr val="black"/>
              </a:solidFill>
              <a:latin typeface="Arial"/>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1D73A573-EF20-4FA3-A6EB-CF448E215CFE}"/>
              </a:ext>
            </a:extLst>
          </p:cNvPr>
          <p:cNvSpPr/>
          <p:nvPr/>
        </p:nvSpPr>
        <p:spPr>
          <a:xfrm>
            <a:off x="7422670" y="2369893"/>
            <a:ext cx="3456708"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nchor="t">
            <a:spAutoFit/>
          </a:bodyPr>
          <a:lstStyle/>
          <a:p>
            <a:pPr defTabSz="1097280"/>
            <a:r>
              <a:rPr lang="en-US" sz="1620" dirty="0">
                <a:solidFill>
                  <a:srgbClr val="000000"/>
                </a:solidFill>
                <a:latin typeface="Lora"/>
              </a:rPr>
              <a:t>Only </a:t>
            </a:r>
            <a:r>
              <a:rPr lang="en-US" sz="1620" u="sng" dirty="0">
                <a:solidFill>
                  <a:srgbClr val="000000"/>
                </a:solidFill>
                <a:latin typeface="Lora"/>
              </a:rPr>
              <a:t>one</a:t>
            </a:r>
            <a:r>
              <a:rPr lang="en-US" sz="1620" dirty="0">
                <a:solidFill>
                  <a:srgbClr val="000000"/>
                </a:solidFill>
                <a:latin typeface="Lora"/>
              </a:rPr>
              <a:t> person in each household needs to complete the census form but must include all the other adults and children living in the household even if they are unrelated . </a:t>
            </a:r>
            <a:endParaRPr lang="en-US" sz="1620" dirty="0">
              <a:solidFill>
                <a:prstClr val="black"/>
              </a:solidFill>
              <a:latin typeface="Arial"/>
            </a:endParaRPr>
          </a:p>
        </p:txBody>
      </p:sp>
      <p:pic>
        <p:nvPicPr>
          <p:cNvPr id="4" name="Picture 3" descr="A close up of a sign&#10;&#10;Description generated with very high confidence">
            <a:extLst>
              <a:ext uri="{FF2B5EF4-FFF2-40B4-BE49-F238E27FC236}">
                <a16:creationId xmlns:a16="http://schemas.microsoft.com/office/drawing/2014/main" id="{B9616836-6D90-48AC-AA4E-7E7466773B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7942" y="6258616"/>
            <a:ext cx="1324733" cy="463492"/>
          </a:xfrm>
          <a:prstGeom prst="rect">
            <a:avLst/>
          </a:prstGeom>
        </p:spPr>
      </p:pic>
    </p:spTree>
    <p:extLst>
      <p:ext uri="{BB962C8B-B14F-4D97-AF65-F5344CB8AC3E}">
        <p14:creationId xmlns:p14="http://schemas.microsoft.com/office/powerpoint/2010/main" val="256555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1D3B-22BF-4BE3-99B8-F9E34D88EFA5}"/>
              </a:ext>
            </a:extLst>
          </p:cNvPr>
          <p:cNvSpPr>
            <a:spLocks noGrp="1"/>
          </p:cNvSpPr>
          <p:nvPr>
            <p:ph type="title"/>
          </p:nvPr>
        </p:nvSpPr>
        <p:spPr>
          <a:xfrm>
            <a:off x="1313448" y="615547"/>
            <a:ext cx="9464040" cy="1193006"/>
          </a:xfrm>
        </p:spPr>
        <p:txBody>
          <a:bodyPr/>
          <a:lstStyle/>
          <a:p>
            <a:r>
              <a:rPr lang="en-US" dirty="0"/>
              <a:t>Where are people counted? </a:t>
            </a:r>
          </a:p>
        </p:txBody>
      </p:sp>
      <p:sp>
        <p:nvSpPr>
          <p:cNvPr id="6" name="TextBox 5">
            <a:extLst>
              <a:ext uri="{FF2B5EF4-FFF2-40B4-BE49-F238E27FC236}">
                <a16:creationId xmlns:a16="http://schemas.microsoft.com/office/drawing/2014/main" id="{63A88404-A926-4AF2-BC2D-0AF4B19B8D33}"/>
              </a:ext>
            </a:extLst>
          </p:cNvPr>
          <p:cNvSpPr txBox="1"/>
          <p:nvPr/>
        </p:nvSpPr>
        <p:spPr>
          <a:xfrm>
            <a:off x="1155213" y="1965960"/>
            <a:ext cx="7351064" cy="4662815"/>
          </a:xfrm>
          <a:prstGeom prst="rect">
            <a:avLst/>
          </a:prstGeom>
          <a:noFill/>
        </p:spPr>
        <p:txBody>
          <a:bodyPr wrap="square" rtlCol="0">
            <a:spAutoFit/>
          </a:bodyPr>
          <a:lstStyle/>
          <a:p>
            <a:pPr defTabSz="1097280"/>
            <a:endParaRPr lang="en-US" sz="1620" dirty="0">
              <a:solidFill>
                <a:prstClr val="black"/>
              </a:solidFill>
              <a:latin typeface="Arial"/>
            </a:endParaRPr>
          </a:p>
          <a:p>
            <a:pPr defTabSz="1097280" fontAlgn="base"/>
            <a:r>
              <a:rPr lang="en-US" sz="1260" b="1" dirty="0">
                <a:solidFill>
                  <a:prstClr val="black"/>
                </a:solidFill>
                <a:latin typeface="Arial"/>
              </a:rPr>
              <a:t>Children </a:t>
            </a:r>
            <a:r>
              <a:rPr lang="en-US" sz="1260" dirty="0">
                <a:solidFill>
                  <a:prstClr val="black"/>
                </a:solidFill>
                <a:latin typeface="Arial"/>
              </a:rPr>
              <a:t>- </a:t>
            </a:r>
            <a:r>
              <a:rPr lang="en-US" sz="1260" dirty="0">
                <a:solidFill>
                  <a:srgbClr val="000000"/>
                </a:solidFill>
                <a:latin typeface="Arial"/>
              </a:rPr>
              <a:t>All children who live in your household, including grandchildren, nieces and nephews, and the children of friends. Children who split their time between households, if they are living with you on April 1, 2020. Newborn babies, even those who are still in the hospital on April 1, 2020.</a:t>
            </a:r>
          </a:p>
          <a:p>
            <a:pPr defTabSz="1097280" fontAlgn="base">
              <a:buFont typeface="Arial" panose="020B0604020202020204" pitchFamily="34" charset="0"/>
              <a:buChar char="•"/>
            </a:pPr>
            <a:endParaRPr lang="en-US" sz="1260" dirty="0">
              <a:solidFill>
                <a:srgbClr val="000000"/>
              </a:solidFill>
              <a:latin typeface="inherit"/>
            </a:endParaRPr>
          </a:p>
          <a:p>
            <a:pPr defTabSz="1097280"/>
            <a:r>
              <a:rPr lang="en-US" sz="1260" b="1" dirty="0">
                <a:solidFill>
                  <a:prstClr val="black"/>
                </a:solidFill>
                <a:latin typeface="Arial"/>
              </a:rPr>
              <a:t>College Students Off Campus </a:t>
            </a:r>
            <a:r>
              <a:rPr lang="en-US" sz="1260" dirty="0">
                <a:solidFill>
                  <a:prstClr val="black"/>
                </a:solidFill>
                <a:latin typeface="Arial"/>
              </a:rPr>
              <a:t>- students who live on campus will be included in the University “Group Quarters” count.  Students in off campus housing will need to complete one census form for their household and include any roommates who also reside in the household.  </a:t>
            </a:r>
          </a:p>
          <a:p>
            <a:pPr defTabSz="1097280"/>
            <a:endParaRPr lang="en-US" sz="1260" dirty="0">
              <a:solidFill>
                <a:prstClr val="black"/>
              </a:solidFill>
              <a:latin typeface="Arial"/>
            </a:endParaRPr>
          </a:p>
          <a:p>
            <a:pPr defTabSz="1097280"/>
            <a:r>
              <a:rPr lang="en-US" sz="1260" b="1" dirty="0">
                <a:solidFill>
                  <a:prstClr val="black"/>
                </a:solidFill>
                <a:latin typeface="Arial"/>
              </a:rPr>
              <a:t>Roommates-  </a:t>
            </a:r>
            <a:r>
              <a:rPr lang="en-US" sz="1260" dirty="0">
                <a:solidFill>
                  <a:prstClr val="black"/>
                </a:solidFill>
                <a:latin typeface="Arial"/>
              </a:rPr>
              <a:t>one form per household. One person will complete the form and add all roommates onto the census form. </a:t>
            </a:r>
          </a:p>
          <a:p>
            <a:pPr defTabSz="1097280"/>
            <a:endParaRPr lang="en-US" sz="1260" dirty="0">
              <a:solidFill>
                <a:prstClr val="black"/>
              </a:solidFill>
              <a:latin typeface="Arial"/>
            </a:endParaRPr>
          </a:p>
          <a:p>
            <a:pPr defTabSz="1097280"/>
            <a:r>
              <a:rPr lang="en-US" sz="1260" b="1" dirty="0">
                <a:solidFill>
                  <a:prstClr val="black"/>
                </a:solidFill>
                <a:latin typeface="Arial"/>
              </a:rPr>
              <a:t>Multiple generations </a:t>
            </a:r>
            <a:r>
              <a:rPr lang="en-US" sz="1260" dirty="0">
                <a:solidFill>
                  <a:prstClr val="black"/>
                </a:solidFill>
                <a:latin typeface="Arial"/>
              </a:rPr>
              <a:t>- only one person will need to complete the form but will need to include everyone in household, such as grandparents,  grandchildren and parents. </a:t>
            </a:r>
          </a:p>
          <a:p>
            <a:pPr defTabSz="1097280"/>
            <a:endParaRPr lang="en-US" sz="1260" dirty="0">
              <a:solidFill>
                <a:prstClr val="black"/>
              </a:solidFill>
              <a:latin typeface="Arial"/>
            </a:endParaRPr>
          </a:p>
          <a:p>
            <a:pPr defTabSz="1097280"/>
            <a:r>
              <a:rPr lang="en-US" sz="1260" b="1" dirty="0">
                <a:solidFill>
                  <a:prstClr val="black"/>
                </a:solidFill>
                <a:latin typeface="Arial"/>
              </a:rPr>
              <a:t>More than one family in one Household - </a:t>
            </a:r>
            <a:r>
              <a:rPr lang="en-US" sz="1260" dirty="0">
                <a:solidFill>
                  <a:prstClr val="black"/>
                </a:solidFill>
                <a:latin typeface="Arial"/>
              </a:rPr>
              <a:t>only one person will need to complete the form but will need to include every person (adult, children babies) from other families on the same form who reside in the household. </a:t>
            </a:r>
          </a:p>
          <a:p>
            <a:pPr defTabSz="1097280"/>
            <a:endParaRPr lang="en-US" sz="1260" dirty="0">
              <a:solidFill>
                <a:prstClr val="black"/>
              </a:solidFill>
              <a:latin typeface="Arial"/>
            </a:endParaRPr>
          </a:p>
          <a:p>
            <a:pPr defTabSz="1097280"/>
            <a:r>
              <a:rPr lang="en-US" sz="1260" b="1" dirty="0">
                <a:solidFill>
                  <a:prstClr val="black"/>
                </a:solidFill>
                <a:latin typeface="Arial"/>
              </a:rPr>
              <a:t>Informal or complex arrangements </a:t>
            </a:r>
            <a:r>
              <a:rPr lang="en-US" sz="1260" dirty="0">
                <a:solidFill>
                  <a:prstClr val="black"/>
                </a:solidFill>
                <a:latin typeface="Arial"/>
              </a:rPr>
              <a:t>- only one person will need to complete the form but must include all additional persons in household even if they are unrelated or expected to not reside permanently in the household.  Foster parents must include foster children on their Census forms.</a:t>
            </a:r>
          </a:p>
          <a:p>
            <a:pPr defTabSz="1097280"/>
            <a:endParaRPr lang="en-US" sz="1620" dirty="0">
              <a:solidFill>
                <a:prstClr val="black"/>
              </a:solidFill>
              <a:latin typeface="Arial"/>
            </a:endParaRPr>
          </a:p>
        </p:txBody>
      </p:sp>
      <p:sp>
        <p:nvSpPr>
          <p:cNvPr id="9" name="TextBox 8">
            <a:extLst>
              <a:ext uri="{FF2B5EF4-FFF2-40B4-BE49-F238E27FC236}">
                <a16:creationId xmlns:a16="http://schemas.microsoft.com/office/drawing/2014/main" id="{211DEC7C-8D00-4CFE-A22A-7B2D6F60256E}"/>
              </a:ext>
            </a:extLst>
          </p:cNvPr>
          <p:cNvSpPr txBox="1"/>
          <p:nvPr/>
        </p:nvSpPr>
        <p:spPr>
          <a:xfrm>
            <a:off x="1313448" y="1508076"/>
            <a:ext cx="2770872" cy="4247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1097280"/>
            <a:r>
              <a:rPr lang="en-US" sz="2160" b="1" dirty="0">
                <a:solidFill>
                  <a:prstClr val="white"/>
                </a:solidFill>
                <a:latin typeface="Arial"/>
              </a:rPr>
              <a:t>What about….?</a:t>
            </a:r>
          </a:p>
        </p:txBody>
      </p:sp>
      <p:pic>
        <p:nvPicPr>
          <p:cNvPr id="13" name="Picture 12">
            <a:extLst>
              <a:ext uri="{FF2B5EF4-FFF2-40B4-BE49-F238E27FC236}">
                <a16:creationId xmlns:a16="http://schemas.microsoft.com/office/drawing/2014/main" id="{3150AF31-4780-4670-82EF-46AD45DB5E3B}"/>
              </a:ext>
            </a:extLst>
          </p:cNvPr>
          <p:cNvPicPr>
            <a:picLocks noChangeAspect="1"/>
          </p:cNvPicPr>
          <p:nvPr/>
        </p:nvPicPr>
        <p:blipFill>
          <a:blip r:embed="rId3"/>
          <a:stretch>
            <a:fillRect/>
          </a:stretch>
        </p:blipFill>
        <p:spPr>
          <a:xfrm>
            <a:off x="8382001" y="2072554"/>
            <a:ext cx="3077519" cy="1996526"/>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DFA96488-1788-48D4-A4B0-52D7624B0E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1698" y="6186141"/>
            <a:ext cx="1324733" cy="463492"/>
          </a:xfrm>
          <a:prstGeom prst="rect">
            <a:avLst/>
          </a:prstGeom>
        </p:spPr>
      </p:pic>
    </p:spTree>
    <p:extLst>
      <p:ext uri="{BB962C8B-B14F-4D97-AF65-F5344CB8AC3E}">
        <p14:creationId xmlns:p14="http://schemas.microsoft.com/office/powerpoint/2010/main" val="6922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A27B-B31E-4C79-A697-99184AD537A4}"/>
              </a:ext>
            </a:extLst>
          </p:cNvPr>
          <p:cNvSpPr>
            <a:spLocks noGrp="1"/>
          </p:cNvSpPr>
          <p:nvPr>
            <p:ph type="title"/>
          </p:nvPr>
        </p:nvSpPr>
        <p:spPr/>
        <p:txBody>
          <a:bodyPr>
            <a:noAutofit/>
          </a:bodyPr>
          <a:lstStyle/>
          <a:p>
            <a:pPr>
              <a:lnSpc>
                <a:spcPct val="90000"/>
              </a:lnSpc>
            </a:pPr>
            <a:r>
              <a:rPr lang="en-US" sz="4320" dirty="0"/>
              <a:t>Confidentiality and Privacy of Census Data</a:t>
            </a:r>
          </a:p>
        </p:txBody>
      </p:sp>
      <p:sp>
        <p:nvSpPr>
          <p:cNvPr id="3" name="Content Placeholder 5">
            <a:extLst>
              <a:ext uri="{FF2B5EF4-FFF2-40B4-BE49-F238E27FC236}">
                <a16:creationId xmlns:a16="http://schemas.microsoft.com/office/drawing/2014/main" id="{A9274BEB-8852-4C3D-89C9-ACAD8B63E573}"/>
              </a:ext>
            </a:extLst>
          </p:cNvPr>
          <p:cNvSpPr txBox="1">
            <a:spLocks/>
          </p:cNvSpPr>
          <p:nvPr/>
        </p:nvSpPr>
        <p:spPr>
          <a:xfrm>
            <a:off x="1236618" y="1626328"/>
            <a:ext cx="4859383" cy="2948940"/>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1480" indent="-411480" defTabSz="1097280">
              <a:spcBef>
                <a:spcPts val="1080"/>
              </a:spcBef>
              <a:buFont typeface="+mj-lt"/>
              <a:buAutoNum type="arabicPeriod"/>
            </a:pPr>
            <a:r>
              <a:rPr lang="en-US" sz="1620" dirty="0">
                <a:solidFill>
                  <a:prstClr val="black"/>
                </a:solidFill>
                <a:latin typeface="Arial"/>
              </a:rPr>
              <a:t>The Census Bureau is required by law to keep information confidential. All responses provided on the 2020 Census questionnaire or to a Census Bureau employee are confidential and protected under Title 13 of the U.S. Code</a:t>
            </a:r>
          </a:p>
          <a:p>
            <a:pPr marL="411480" indent="-411480" defTabSz="1097280">
              <a:spcBef>
                <a:spcPts val="1080"/>
              </a:spcBef>
              <a:buFont typeface="+mj-lt"/>
              <a:buAutoNum type="arabicPeriod"/>
            </a:pPr>
            <a:r>
              <a:rPr lang="en-US" sz="1620" dirty="0">
                <a:solidFill>
                  <a:prstClr val="black"/>
                </a:solidFill>
                <a:latin typeface="Arial"/>
              </a:rPr>
              <a:t>We will never share a respondents personal information with other government agencies</a:t>
            </a:r>
          </a:p>
          <a:p>
            <a:pPr marL="411480" indent="-411480" defTabSz="1097280">
              <a:spcBef>
                <a:spcPts val="1080"/>
              </a:spcBef>
              <a:buFont typeface="+mj-lt"/>
              <a:buAutoNum type="arabicPeriod"/>
            </a:pPr>
            <a:r>
              <a:rPr lang="en-US" sz="1620" dirty="0">
                <a:solidFill>
                  <a:prstClr val="black"/>
                </a:solidFill>
                <a:latin typeface="Arial"/>
              </a:rPr>
              <a:t>Results from the census are reported in statistical summary format only</a:t>
            </a:r>
          </a:p>
          <a:p>
            <a:pPr marL="411480" indent="-411480" defTabSz="1097280">
              <a:spcBef>
                <a:spcPts val="1080"/>
              </a:spcBef>
              <a:buFont typeface="+mj-lt"/>
              <a:buAutoNum type="arabicPeriod"/>
            </a:pPr>
            <a:r>
              <a:rPr lang="en-US" sz="1620" dirty="0">
                <a:solidFill>
                  <a:prstClr val="black"/>
                </a:solidFill>
                <a:latin typeface="Arial"/>
              </a:rPr>
              <a:t>Records are confidential for 72 years by law (Title 44, U.S. Code)</a:t>
            </a:r>
          </a:p>
          <a:p>
            <a:pPr marL="411480" indent="-411480" defTabSz="1097280">
              <a:spcBef>
                <a:spcPts val="1080"/>
              </a:spcBef>
              <a:buFont typeface="+mj-lt"/>
              <a:buAutoNum type="arabicPeriod"/>
            </a:pPr>
            <a:r>
              <a:rPr lang="en-US" sz="1620" dirty="0">
                <a:solidFill>
                  <a:prstClr val="black"/>
                </a:solidFill>
                <a:latin typeface="Arial"/>
              </a:rPr>
              <a:t>All Census Bureau employees swear a lifetime oath to protect respondent information.</a:t>
            </a:r>
          </a:p>
          <a:p>
            <a:pPr marL="411480" indent="-411480" defTabSz="1097280">
              <a:spcBef>
                <a:spcPts val="1080"/>
              </a:spcBef>
              <a:buFont typeface="+mj-lt"/>
              <a:buAutoNum type="arabicPeriod"/>
            </a:pPr>
            <a:r>
              <a:rPr lang="en-US" sz="1620" dirty="0">
                <a:solidFill>
                  <a:prstClr val="black"/>
                </a:solidFill>
                <a:latin typeface="Arial"/>
              </a:rPr>
              <a:t>Penalty for wrongful disclosure is up to 5 years imprisonment and/or a fine of $250,000</a:t>
            </a:r>
          </a:p>
          <a:p>
            <a:pPr marL="274320" indent="-274320" defTabSz="1097280">
              <a:spcBef>
                <a:spcPts val="1200"/>
              </a:spcBef>
            </a:pPr>
            <a:endParaRPr lang="en-US" sz="2520" dirty="0">
              <a:solidFill>
                <a:prstClr val="black"/>
              </a:solidFill>
              <a:latin typeface="Arial"/>
            </a:endParaRPr>
          </a:p>
        </p:txBody>
      </p:sp>
      <p:sp>
        <p:nvSpPr>
          <p:cNvPr id="4" name="TextBox 3">
            <a:extLst>
              <a:ext uri="{FF2B5EF4-FFF2-40B4-BE49-F238E27FC236}">
                <a16:creationId xmlns:a16="http://schemas.microsoft.com/office/drawing/2014/main" id="{6CA10A71-0E8E-46D4-935E-636B0675C16F}"/>
              </a:ext>
            </a:extLst>
          </p:cNvPr>
          <p:cNvSpPr txBox="1"/>
          <p:nvPr/>
        </p:nvSpPr>
        <p:spPr>
          <a:xfrm>
            <a:off x="6978353" y="3886200"/>
            <a:ext cx="3713118" cy="23360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defTabSz="1097280" fontAlgn="base"/>
            <a:endParaRPr lang="en-US" sz="1620" dirty="0">
              <a:solidFill>
                <a:prstClr val="white"/>
              </a:solidFill>
              <a:latin typeface="Arial"/>
            </a:endParaRPr>
          </a:p>
          <a:p>
            <a:pPr defTabSz="1097280" fontAlgn="base"/>
            <a:r>
              <a:rPr lang="en-US" sz="1620" dirty="0">
                <a:solidFill>
                  <a:prstClr val="white"/>
                </a:solidFill>
                <a:latin typeface="Arial"/>
              </a:rPr>
              <a:t>The Census will </a:t>
            </a:r>
            <a:r>
              <a:rPr lang="en-US" sz="1620" u="sng" dirty="0">
                <a:solidFill>
                  <a:prstClr val="white"/>
                </a:solidFill>
                <a:latin typeface="Arial"/>
              </a:rPr>
              <a:t>never</a:t>
            </a:r>
            <a:r>
              <a:rPr lang="en-US" sz="1620" dirty="0">
                <a:solidFill>
                  <a:prstClr val="white"/>
                </a:solidFill>
                <a:latin typeface="Arial"/>
              </a:rPr>
              <a:t> ask you for:</a:t>
            </a:r>
          </a:p>
          <a:p>
            <a:pPr defTabSz="1097280" fontAlgn="base"/>
            <a:endParaRPr lang="en-US" sz="1620" dirty="0">
              <a:solidFill>
                <a:prstClr val="white"/>
              </a:solidFill>
              <a:latin typeface="Arial"/>
            </a:endParaRPr>
          </a:p>
          <a:p>
            <a:pPr marL="257176" indent="-257176" defTabSz="1097280" fontAlgn="base">
              <a:buFont typeface="Arial" panose="020B0604020202020204" pitchFamily="34" charset="0"/>
              <a:buChar char="•"/>
            </a:pPr>
            <a:r>
              <a:rPr lang="en-US" sz="1620" dirty="0">
                <a:solidFill>
                  <a:prstClr val="white"/>
                </a:solidFill>
                <a:latin typeface="Arial"/>
              </a:rPr>
              <a:t>Your Social Security number.</a:t>
            </a:r>
          </a:p>
          <a:p>
            <a:pPr marL="257176" indent="-257176" defTabSz="1097280" fontAlgn="base">
              <a:buFont typeface="Arial" panose="020B0604020202020204" pitchFamily="34" charset="0"/>
              <a:buChar char="•"/>
            </a:pPr>
            <a:r>
              <a:rPr lang="en-US" sz="1620" dirty="0">
                <a:solidFill>
                  <a:prstClr val="white"/>
                </a:solidFill>
                <a:latin typeface="Arial"/>
              </a:rPr>
              <a:t>Money or donations.</a:t>
            </a:r>
          </a:p>
          <a:p>
            <a:pPr marL="257176" indent="-257176" defTabSz="1097280" fontAlgn="base">
              <a:buFont typeface="Arial" panose="020B0604020202020204" pitchFamily="34" charset="0"/>
              <a:buChar char="•"/>
            </a:pPr>
            <a:r>
              <a:rPr lang="en-US" sz="1620" dirty="0">
                <a:solidFill>
                  <a:prstClr val="white"/>
                </a:solidFill>
                <a:latin typeface="Arial"/>
              </a:rPr>
              <a:t>Anything on behalf of a political party.</a:t>
            </a:r>
          </a:p>
          <a:p>
            <a:pPr marL="257176" indent="-257176" defTabSz="1097280" fontAlgn="base">
              <a:buFont typeface="Arial" panose="020B0604020202020204" pitchFamily="34" charset="0"/>
              <a:buChar char="•"/>
            </a:pPr>
            <a:r>
              <a:rPr lang="en-US" sz="1620" dirty="0">
                <a:solidFill>
                  <a:prstClr val="white"/>
                </a:solidFill>
                <a:latin typeface="Arial"/>
              </a:rPr>
              <a:t>Your bank or credit card account numbers.</a:t>
            </a:r>
          </a:p>
        </p:txBody>
      </p:sp>
      <p:pic>
        <p:nvPicPr>
          <p:cNvPr id="5" name="Picture 4" descr="A person using a computer&#10;&#10;Description generated with very high confidence">
            <a:extLst>
              <a:ext uri="{FF2B5EF4-FFF2-40B4-BE49-F238E27FC236}">
                <a16:creationId xmlns:a16="http://schemas.microsoft.com/office/drawing/2014/main" id="{6A4A988F-A17A-43DC-A0E2-081F4A69F1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117"/>
          <a:stretch/>
        </p:blipFill>
        <p:spPr>
          <a:xfrm>
            <a:off x="7483842" y="1723631"/>
            <a:ext cx="2702144" cy="2077492"/>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AEB8CEBB-887B-42FC-91A6-C58C5A4A0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063" y="6322032"/>
            <a:ext cx="1324733" cy="463492"/>
          </a:xfrm>
          <a:prstGeom prst="rect">
            <a:avLst/>
          </a:prstGeom>
        </p:spPr>
      </p:pic>
    </p:spTree>
    <p:extLst>
      <p:ext uri="{BB962C8B-B14F-4D97-AF65-F5344CB8AC3E}">
        <p14:creationId xmlns:p14="http://schemas.microsoft.com/office/powerpoint/2010/main" val="191616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Household Privacy</a:t>
            </a:r>
          </a:p>
        </p:txBody>
      </p:sp>
      <p:sp>
        <p:nvSpPr>
          <p:cNvPr id="3" name="Content Placeholder 2">
            <a:extLst>
              <a:ext uri="{FF2B5EF4-FFF2-40B4-BE49-F238E27FC236}">
                <a16:creationId xmlns:a16="http://schemas.microsoft.com/office/drawing/2014/main" id="{FF9C2383-4661-489E-AB27-21D497D2DEF4}"/>
              </a:ext>
            </a:extLst>
          </p:cNvPr>
          <p:cNvSpPr txBox="1">
            <a:spLocks/>
          </p:cNvSpPr>
          <p:nvPr/>
        </p:nvSpPr>
        <p:spPr>
          <a:xfrm>
            <a:off x="729566" y="1600200"/>
            <a:ext cx="5451976" cy="466344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defTabSz="1097280">
              <a:buClr>
                <a:srgbClr val="4472C4"/>
              </a:buClr>
              <a:buNone/>
            </a:pPr>
            <a:r>
              <a:rPr lang="en-US" sz="1920" dirty="0">
                <a:solidFill>
                  <a:prstClr val="black"/>
                </a:solidFill>
                <a:latin typeface="Arial"/>
              </a:rPr>
              <a:t>Only sworn census takers (full time or contract employees of the US Census Bureau), can complete a census form or receive personal information from a resident.  The US Census Bureau will hire hundreds of local contractors to conduct the door to door follow up for households that have not completed a census form by the end of April 2020. </a:t>
            </a:r>
          </a:p>
          <a:p>
            <a:pPr marL="0" indent="0" defTabSz="1097280">
              <a:buClr>
                <a:srgbClr val="4472C4"/>
              </a:buClr>
              <a:buNone/>
            </a:pPr>
            <a:r>
              <a:rPr lang="en-US" sz="1920" dirty="0">
                <a:solidFill>
                  <a:prstClr val="black"/>
                </a:solidFill>
                <a:latin typeface="Arial"/>
              </a:rPr>
              <a:t> </a:t>
            </a:r>
          </a:p>
          <a:p>
            <a:pPr marL="0" indent="0" defTabSz="1097280">
              <a:buClr>
                <a:srgbClr val="4472C4"/>
              </a:buClr>
              <a:buNone/>
            </a:pPr>
            <a:r>
              <a:rPr lang="en-US" sz="1920" u="sng" dirty="0">
                <a:solidFill>
                  <a:srgbClr val="FF0000"/>
                </a:solidFill>
                <a:latin typeface="Arial"/>
              </a:rPr>
              <a:t>No one, other than US Census employees should go door to door to collect information</a:t>
            </a:r>
            <a:r>
              <a:rPr lang="en-US" sz="1920" dirty="0">
                <a:solidFill>
                  <a:srgbClr val="FF0000"/>
                </a:solidFill>
                <a:latin typeface="Arial"/>
              </a:rPr>
              <a:t>. </a:t>
            </a:r>
            <a:r>
              <a:rPr lang="en-US" sz="1920" dirty="0">
                <a:solidFill>
                  <a:prstClr val="black"/>
                </a:solidFill>
                <a:latin typeface="Arial"/>
              </a:rPr>
              <a:t>Doing so could create confusion for households.  Door to door canvassing may elevate concerns about a scam or mistrust of government.  </a:t>
            </a:r>
          </a:p>
          <a:p>
            <a:pPr marL="219456" indent="-219456" defTabSz="1097280">
              <a:buClr>
                <a:srgbClr val="4472C4"/>
              </a:buClr>
            </a:pPr>
            <a:endParaRPr lang="en-US" sz="2880" dirty="0">
              <a:solidFill>
                <a:prstClr val="black"/>
              </a:solidFill>
              <a:latin typeface="Arial"/>
            </a:endParaRPr>
          </a:p>
        </p:txBody>
      </p:sp>
      <p:sp>
        <p:nvSpPr>
          <p:cNvPr id="4" name="Content Placeholder 3">
            <a:extLst>
              <a:ext uri="{FF2B5EF4-FFF2-40B4-BE49-F238E27FC236}">
                <a16:creationId xmlns:a16="http://schemas.microsoft.com/office/drawing/2014/main" id="{9BB03A21-3518-4A76-9E02-E4B796CF14D1}"/>
              </a:ext>
            </a:extLst>
          </p:cNvPr>
          <p:cNvSpPr txBox="1">
            <a:spLocks/>
          </p:cNvSpPr>
          <p:nvPr/>
        </p:nvSpPr>
        <p:spPr>
          <a:xfrm>
            <a:off x="6199240" y="1691640"/>
            <a:ext cx="5232317" cy="3719513"/>
          </a:xfrm>
          <a:prstGeom prst="rect">
            <a:avLst/>
          </a:prstGeom>
        </p:spPr>
        <p:style>
          <a:lnRef idx="2">
            <a:schemeClr val="accent1"/>
          </a:lnRef>
          <a:fillRef idx="1">
            <a:schemeClr val="lt1"/>
          </a:fillRef>
          <a:effectRef idx="0">
            <a:schemeClr val="accent1"/>
          </a:effectRef>
          <a:fontRef idx="minor">
            <a:schemeClr val="dk1"/>
          </a:fontRef>
        </p:style>
        <p:txBody>
          <a:bodyPr vert="horz" lIns="109728" tIns="54864" rIns="109728" bIns="54864" rtlCol="0">
            <a:normAutofit fontScale="92500" lnSpcReduction="20000"/>
          </a:bodyPr>
          <a:lstStyle>
            <a:lvl1pPr marL="219456" indent="-219456" algn="l" defTabSz="1097280" rtl="0" eaLnBrk="1" latinLnBrk="0" hangingPunct="1">
              <a:spcBef>
                <a:spcPct val="20000"/>
              </a:spcBef>
              <a:buClr>
                <a:schemeClr val="accent1"/>
              </a:buClr>
              <a:buSzPct val="85000"/>
              <a:buFont typeface="Arial" pitchFamily="34" charset="0"/>
              <a:buChar char="•"/>
              <a:defRPr sz="2880" kern="1200">
                <a:solidFill>
                  <a:schemeClr val="tx1"/>
                </a:solidFill>
                <a:latin typeface="+mn-lt"/>
                <a:ea typeface="+mn-ea"/>
                <a:cs typeface="+mn-cs"/>
              </a:defRPr>
            </a:lvl1pPr>
            <a:lvl2pPr marL="548640" indent="-219456" algn="l" defTabSz="109728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877824" indent="-219456" algn="l" defTabSz="1097280" rtl="0" eaLnBrk="1" latinLnBrk="0" hangingPunct="1">
              <a:spcBef>
                <a:spcPct val="20000"/>
              </a:spcBef>
              <a:buClr>
                <a:schemeClr val="accent1"/>
              </a:buClr>
              <a:buSzPct val="90000"/>
              <a:buFont typeface="Arial" pitchFamily="34" charset="0"/>
              <a:buChar char="•"/>
              <a:defRPr sz="2160" kern="1200">
                <a:solidFill>
                  <a:schemeClr val="tx1"/>
                </a:solidFill>
                <a:latin typeface="+mn-lt"/>
                <a:ea typeface="+mn-ea"/>
                <a:cs typeface="+mn-cs"/>
              </a:defRPr>
            </a:lvl3pPr>
            <a:lvl4pPr marL="1207008" indent="-219456" algn="l" defTabSz="1097280" rtl="0" eaLnBrk="1" latinLnBrk="0" hangingPunct="1">
              <a:spcBef>
                <a:spcPct val="20000"/>
              </a:spcBef>
              <a:buClr>
                <a:schemeClr val="accent1"/>
              </a:buClr>
              <a:buFont typeface="Arial" pitchFamily="34" charset="0"/>
              <a:buChar char="•"/>
              <a:defRPr sz="1920" kern="1200">
                <a:solidFill>
                  <a:schemeClr val="tx1"/>
                </a:solidFill>
                <a:latin typeface="+mn-lt"/>
                <a:ea typeface="+mn-ea"/>
                <a:cs typeface="+mn-cs"/>
              </a:defRPr>
            </a:lvl4pPr>
            <a:lvl5pPr marL="1426464" indent="-164592" algn="l" defTabSz="1097280" rtl="0" eaLnBrk="1" latinLnBrk="0" hangingPunct="1">
              <a:spcBef>
                <a:spcPct val="20000"/>
              </a:spcBef>
              <a:buClr>
                <a:schemeClr val="accent1"/>
              </a:buClr>
              <a:buSzPct val="100000"/>
              <a:buFont typeface="Arial" pitchFamily="34" charset="0"/>
              <a:buChar char="•"/>
              <a:defRPr sz="1680" kern="1200" baseline="0">
                <a:solidFill>
                  <a:schemeClr val="tx1"/>
                </a:solidFill>
                <a:latin typeface="+mn-lt"/>
                <a:ea typeface="+mn-ea"/>
                <a:cs typeface="+mn-cs"/>
              </a:defRPr>
            </a:lvl5pPr>
            <a:lvl6pPr marL="1645920"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6pPr>
            <a:lvl7pPr marL="1865376"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7pPr>
            <a:lvl8pPr marL="2084832"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8pPr>
            <a:lvl9pPr marL="2304288" indent="-219456" algn="l" defTabSz="1097280" rtl="0" eaLnBrk="1" latinLnBrk="0" hangingPunct="1">
              <a:spcBef>
                <a:spcPct val="20000"/>
              </a:spcBef>
              <a:buClr>
                <a:schemeClr val="accent1"/>
              </a:buClr>
              <a:buFont typeface="Arial" pitchFamily="34" charset="0"/>
              <a:buChar char="•"/>
              <a:defRPr sz="1560" kern="1200">
                <a:solidFill>
                  <a:schemeClr val="tx1"/>
                </a:solidFill>
                <a:latin typeface="+mn-lt"/>
                <a:ea typeface="+mn-ea"/>
                <a:cs typeface="+mn-cs"/>
              </a:defRPr>
            </a:lvl9pPr>
          </a:lstStyle>
          <a:p>
            <a:pPr marL="0" indent="0" defTabSz="1316736">
              <a:buClr>
                <a:srgbClr val="4472C4"/>
              </a:buClr>
              <a:buNone/>
            </a:pPr>
            <a:r>
              <a:rPr lang="en-US" sz="1920" dirty="0">
                <a:solidFill>
                  <a:prstClr val="black"/>
                </a:solidFill>
                <a:latin typeface="Arial"/>
              </a:rPr>
              <a:t> Partners are encouraged to:</a:t>
            </a:r>
          </a:p>
          <a:p>
            <a:pPr marL="0" indent="0" defTabSz="1316736">
              <a:buClr>
                <a:srgbClr val="4472C4"/>
              </a:buClr>
              <a:buNone/>
            </a:pPr>
            <a:endParaRPr lang="en-US" sz="1920" dirty="0">
              <a:solidFill>
                <a:prstClr val="black"/>
              </a:solidFill>
              <a:latin typeface="Arial"/>
            </a:endParaRP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Knock on doors to remind people to complete their forms before self response begins.</a:t>
            </a: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Provide access to computers.</a:t>
            </a: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Provide language assistance.</a:t>
            </a: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Answer questions about the census form.</a:t>
            </a: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Assist people with logging onto the online form or with calling the census bureau.</a:t>
            </a: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Host or attend census information events.</a:t>
            </a: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Provide links to the 2020 Census website.</a:t>
            </a:r>
          </a:p>
          <a:p>
            <a:pPr marL="263347" indent="-263347" defTabSz="1316736">
              <a:buClr>
                <a:srgbClr val="4472C4"/>
              </a:buClr>
              <a:buFont typeface="Wingdings" panose="05000000000000000000" pitchFamily="2" charset="2"/>
              <a:buChar char="Ø"/>
            </a:pPr>
            <a:r>
              <a:rPr lang="en-US" sz="1920" dirty="0">
                <a:solidFill>
                  <a:prstClr val="black"/>
                </a:solidFill>
                <a:latin typeface="Arial"/>
              </a:rPr>
              <a:t>Share information about the census in person or across multimedia platforms to spread awareness about the census. </a:t>
            </a:r>
          </a:p>
          <a:p>
            <a:pPr marL="263347" indent="-263347" defTabSz="1316736">
              <a:buClr>
                <a:srgbClr val="4472C4"/>
              </a:buClr>
              <a:buFont typeface="Wingdings" panose="05000000000000000000" pitchFamily="2" charset="2"/>
              <a:buChar char="Ø"/>
            </a:pPr>
            <a:endParaRPr lang="en-US" sz="1920" dirty="0">
              <a:solidFill>
                <a:prstClr val="black"/>
              </a:solidFill>
              <a:latin typeface="Arial"/>
            </a:endParaRPr>
          </a:p>
        </p:txBody>
      </p:sp>
      <p:pic>
        <p:nvPicPr>
          <p:cNvPr id="7" name="Picture 6" descr="A close up of a sign&#10;&#10;Description generated with very high confidence">
            <a:extLst>
              <a:ext uri="{FF2B5EF4-FFF2-40B4-BE49-F238E27FC236}">
                <a16:creationId xmlns:a16="http://schemas.microsoft.com/office/drawing/2014/main" id="{BC4BFE30-F7FC-42DD-AF5C-927EFC189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1698" y="6258616"/>
            <a:ext cx="1324733" cy="463492"/>
          </a:xfrm>
          <a:prstGeom prst="rect">
            <a:avLst/>
          </a:prstGeom>
        </p:spPr>
      </p:pic>
    </p:spTree>
    <p:extLst>
      <p:ext uri="{BB962C8B-B14F-4D97-AF65-F5344CB8AC3E}">
        <p14:creationId xmlns:p14="http://schemas.microsoft.com/office/powerpoint/2010/main" val="74568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E7E8FF03E18B48BE9B84750CB197D6" ma:contentTypeVersion="10" ma:contentTypeDescription="Create a new document." ma:contentTypeScope="" ma:versionID="7b6b8b63796862f75b3b36cb1b53344c">
  <xsd:schema xmlns:xsd="http://www.w3.org/2001/XMLSchema" xmlns:xs="http://www.w3.org/2001/XMLSchema" xmlns:p="http://schemas.microsoft.com/office/2006/metadata/properties" xmlns:ns3="8ead6058-4055-409a-b008-15ecf9ad0bbf" targetNamespace="http://schemas.microsoft.com/office/2006/metadata/properties" ma:root="true" ma:fieldsID="452b26e2d9426c89ae26569b4e8f882c" ns3:_="">
    <xsd:import namespace="8ead6058-4055-409a-b008-15ecf9ad0b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ad6058-4055-409a-b008-15ecf9ad0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17F9D8-029E-46B1-991A-39DEA7EBB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ad6058-4055-409a-b008-15ecf9ad0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ECEB02-FCCF-4C5C-9B64-C1A9FD73BB67}">
  <ds:schemaRefs>
    <ds:schemaRef ds:uri="http://schemas.microsoft.com/sharepoint/v3/contenttype/forms"/>
  </ds:schemaRefs>
</ds:datastoreItem>
</file>

<file path=customXml/itemProps3.xml><?xml version="1.0" encoding="utf-8"?>
<ds:datastoreItem xmlns:ds="http://schemas.openxmlformats.org/officeDocument/2006/customXml" ds:itemID="{D7A89CF9-0781-4CFB-81BC-480594CB9DE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ead6058-4055-409a-b008-15ecf9ad0bb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1266</TotalTime>
  <Words>2455</Words>
  <Application>Microsoft Office PowerPoint</Application>
  <PresentationFormat>Widescreen</PresentationFormat>
  <Paragraphs>318</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Black</vt:lpstr>
      <vt:lpstr>Calibri</vt:lpstr>
      <vt:lpstr>Georgia</vt:lpstr>
      <vt:lpstr>inherit</vt:lpstr>
      <vt:lpstr>Lora</vt:lpstr>
      <vt:lpstr>Tahoma</vt:lpstr>
      <vt:lpstr>Times New Roman</vt:lpstr>
      <vt:lpstr>Wingdings</vt:lpstr>
      <vt:lpstr>Clarity</vt:lpstr>
      <vt:lpstr>Census Information and training</vt:lpstr>
      <vt:lpstr>FACTS MATTER</vt:lpstr>
      <vt:lpstr>PowerPoint Presentation</vt:lpstr>
      <vt:lpstr>2020 Census Environment</vt:lpstr>
      <vt:lpstr>How to Respond to the 2020 Census</vt:lpstr>
      <vt:lpstr>Where are people counted?</vt:lpstr>
      <vt:lpstr>Where are people counted? </vt:lpstr>
      <vt:lpstr>Confidentiality and Privacy of Census Data</vt:lpstr>
      <vt:lpstr>Protecting Household Privacy</vt:lpstr>
      <vt:lpstr>FIVE FAST FACTS</vt:lpstr>
      <vt:lpstr>2020 CENSUS QUESTIONS </vt:lpstr>
      <vt:lpstr>2020 Census Questions</vt:lpstr>
      <vt:lpstr>NO CITIZENSHIP QUESTION IN 2020! </vt:lpstr>
      <vt:lpstr>Language Assistance from the US Census</vt:lpstr>
      <vt:lpstr>The 2020 Census and DC </vt:lpstr>
      <vt:lpstr>Why does the Census matter to DC?</vt:lpstr>
      <vt:lpstr>DC: Critical Issues in 2020</vt:lpstr>
      <vt:lpstr>Mayor’s Complete Count Committee</vt:lpstr>
      <vt:lpstr>Subcommittees</vt:lpstr>
      <vt:lpstr>Census Grantees</vt:lpstr>
      <vt:lpstr>Two Key Phases of Work</vt:lpstr>
      <vt:lpstr>Creating an Engagement Plan</vt:lpstr>
      <vt:lpstr>FIVE FAST ACTIONS</vt:lpstr>
      <vt:lpstr>Additional Resources</vt:lpstr>
      <vt:lpstr>Contact Information</vt:lpstr>
      <vt:lpstr>Q&amp;a  and Open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Bird, Melissa (OP)</dc:creator>
  <cp:lastModifiedBy>Raima Roy</cp:lastModifiedBy>
  <cp:revision>9</cp:revision>
  <cp:lastPrinted>2019-10-07T20:43:16Z</cp:lastPrinted>
  <dcterms:created xsi:type="dcterms:W3CDTF">2019-10-01T15:22:59Z</dcterms:created>
  <dcterms:modified xsi:type="dcterms:W3CDTF">2019-10-15T19:06:10Z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0x01010010E7E8FF03E18B48BE9B84750CB197D6</vt:lpwstr>
  </property>
</Properties>
</file>